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51" r:id="rId2"/>
    <p:sldId id="357" r:id="rId3"/>
    <p:sldId id="349" r:id="rId4"/>
    <p:sldId id="364" r:id="rId5"/>
    <p:sldId id="363" r:id="rId6"/>
    <p:sldId id="348" r:id="rId7"/>
    <p:sldId id="358" r:id="rId8"/>
    <p:sldId id="355" r:id="rId9"/>
    <p:sldId id="343" r:id="rId10"/>
    <p:sldId id="356" r:id="rId11"/>
    <p:sldId id="353" r:id="rId12"/>
    <p:sldId id="365" r:id="rId13"/>
    <p:sldId id="293" r:id="rId14"/>
    <p:sldId id="320" r:id="rId15"/>
    <p:sldId id="360" r:id="rId16"/>
    <p:sldId id="362" r:id="rId17"/>
    <p:sldId id="333" r:id="rId18"/>
    <p:sldId id="335" r:id="rId19"/>
    <p:sldId id="347" r:id="rId20"/>
    <p:sldId id="359" r:id="rId21"/>
    <p:sldId id="346" r:id="rId22"/>
    <p:sldId id="334" r:id="rId23"/>
  </p:sldIdLst>
  <p:sldSz cx="9144000" cy="6858000" type="screen4x3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3DEEA"/>
    <a:srgbClr val="CBD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62" autoAdjust="0"/>
  </p:normalViewPr>
  <p:slideViewPr>
    <p:cSldViewPr>
      <p:cViewPr>
        <p:scale>
          <a:sx n="71" d="100"/>
          <a:sy n="71" d="100"/>
        </p:scale>
        <p:origin x="-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pilioti.a\Documents\PRO%20A\&#917;&#958;&#949;&#953;&#948;&#943;&#954;&#949;&#965;&#963;&#951;%20&#917;&#928;&#913;&#925;&#917;&#922;\&#917;&#961;&#949;&#965;&#957;&#974;,%20&#948;&#951;&#956;&#953;&#959;&#965;&#961;&#947;&#974;,%20&#954;&#945;&#953;&#957;&#959;&#964;&#959;&#956;&#974;\&#965;&#960;&#959;&#946;&#959;&#955;&#941;&#962;%20&#917;&#961;&#949;&#965;&#957;&#974;%20&#916;&#951;&#956;&#953;&#959;&#965;&#961;&#947;&#974;%20&#922;&#945;&#953;&#957;&#959;&#964;&#959;&#956;&#974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patakos.p\Documents\gsrt\diakratika-eranet-statistic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[RI with sector relevance and regions after evaluation of 20-first batch_mod_16_XI_2017 V.1.0.xlsx]Φύλλο2!Συγκεντρωτικός Πίνακας1</c:name>
    <c:fmtId val="12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4">
              <a:lumMod val="60000"/>
            </a:schemeClr>
          </a:solidFill>
          <a:ln>
            <a:noFill/>
          </a:ln>
          <a:effectLst/>
          <a:sp3d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A85B5CF-1CB4-4F68-97E3-9ED238D9E240}" type="CATEGORYNAME">
                  <a:rPr lang="el-GR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[ΟΝΟΜΑ ΚΑΤΗΓΟΡΙΑΣ]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D983FE15-AE17-484A-86A6-5FBD8B98D474}" type="VALU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[ΤΙΜΗ]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9C261AFE-40D0-446D-87D6-B7798B56E2F8}" type="PERCENTAG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[ΠΟΣΟΣΤΟ]</a:t>
                </a:fld>
                <a:endParaRPr lang="el-GR" baseline="0">
                  <a:solidFill>
                    <a:schemeClr val="bg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"/>
        <c:spPr>
          <a:solidFill>
            <a:schemeClr val="accent2">
              <a:lumMod val="60000"/>
            </a:schemeClr>
          </a:solidFill>
          <a:ln>
            <a:noFill/>
          </a:ln>
          <a:effectLst/>
          <a:sp3d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5CD768D-E8CA-4554-B63A-B249CC6754DA}" type="CATEGORYNAME">
                  <a:rPr lang="el-GR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[ΟΝΟΜΑ ΚΑΤΗΓΟΡΙΑΣ]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6F5AB162-31F5-41CF-9669-EECBE5D2821B}" type="VALU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[ΤΙΜΗ]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F20A890A-E48D-40E4-9BCE-BCAF91137784}" type="PERCENTAG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[ΠΟΣΟΣΤΟ]</a:t>
                </a:fld>
                <a:endParaRPr lang="el-GR" baseline="0">
                  <a:solidFill>
                    <a:schemeClr val="bg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"/>
        <c:spPr>
          <a:solidFill>
            <a:schemeClr val="accent3">
              <a:lumMod val="60000"/>
            </a:schemeClr>
          </a:solidFill>
          <a:ln>
            <a:noFill/>
          </a:ln>
          <a:effectLst/>
          <a:sp3d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F97FB219-7D7B-49C7-80B2-33F37CE354D5}" type="CATEGORYNAME">
                  <a:rPr lang="el-GR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[ΟΝΟΜΑ ΚΑΤΗΓΟΡΙΑΣ]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24D0A533-9324-4B1D-A6C3-3535D2C2EF19}" type="VALU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[ΤΙΜΗ]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DFE413F8-E59F-478C-811F-2A594C0C790E}" type="PERCENTAG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[ΠΟΣΟΣΤΟ]</a:t>
                </a:fld>
                <a:endParaRPr lang="el-GR" baseline="0">
                  <a:solidFill>
                    <a:schemeClr val="bg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5CD768D-E8CA-4554-B63A-B249CC6754DA}" type="CATEGORYNAME">
                  <a:rPr lang="el-GR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[ΟΝΟΜΑ ΚΑΤΗΓΟΡΙΑΣ]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6F5AB162-31F5-41CF-9669-EECBE5D2821B}" type="VALU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[ΤΙΜΗ]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F20A890A-E48D-40E4-9BCE-BCAF91137784}" type="PERCENTAG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[ΠΟΣΟΣΤΟ]</a:t>
                </a:fld>
                <a:endParaRPr lang="el-GR" baseline="0">
                  <a:solidFill>
                    <a:schemeClr val="bg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F97FB219-7D7B-49C7-80B2-33F37CE354D5}" type="CATEGORYNAME">
                  <a:rPr lang="el-GR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[ΟΝΟΜΑ ΚΑΤΗΓΟΡΙΑΣ]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24D0A533-9324-4B1D-A6C3-3535D2C2EF19}" type="VALU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[ΤΙΜΗ]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DFE413F8-E59F-478C-811F-2A594C0C790E}" type="PERCENTAG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[ΠΟΣΟΣΤΟ]</a:t>
                </a:fld>
                <a:endParaRPr lang="el-GR" baseline="0">
                  <a:solidFill>
                    <a:schemeClr val="bg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A85B5CF-1CB4-4F68-97E3-9ED238D9E240}" type="CATEGORYNAME">
                  <a:rPr lang="el-GR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[ΟΝΟΜΑ ΚΑΤΗΓΟΡΙΑΣ]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D983FE15-AE17-484A-86A6-5FBD8B98D474}" type="VALU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[ΤΙΜΗ]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9C261AFE-40D0-446D-87D6-B7798B56E2F8}" type="PERCENTAG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[ΠΟΣΟΣΤΟ]</a:t>
                </a:fld>
                <a:endParaRPr lang="el-GR" baseline="0">
                  <a:solidFill>
                    <a:schemeClr val="bg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18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19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20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21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22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23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24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5CD768D-E8CA-4554-B63A-B249CC6754DA}" type="CATEGORYNAME">
                  <a:rPr lang="el-GR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[ΟΝΟΜΑ ΚΑΤΗΓΟΡΙΑΣ]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6F5AB162-31F5-41CF-9669-EECBE5D2821B}" type="VALU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[ΤΙΜΗ]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F20A890A-E48D-40E4-9BCE-BCAF91137784}" type="PERCENTAG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[ΠΟΣΟΣΤΟ]</a:t>
                </a:fld>
                <a:endParaRPr lang="el-GR" baseline="0">
                  <a:solidFill>
                    <a:schemeClr val="bg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F97FB219-7D7B-49C7-80B2-33F37CE354D5}" type="CATEGORYNAME">
                  <a:rPr lang="el-GR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[ΟΝΟΜΑ ΚΑΤΗΓΟΡΙΑΣ]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24D0A533-9324-4B1D-A6C3-3535D2C2EF19}" type="VALU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[ΤΙΜΗ]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DFE413F8-E59F-478C-811F-2A594C0C790E}" type="PERCENTAG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[ΠΟΣΟΣΤΟ]</a:t>
                </a:fld>
                <a:endParaRPr lang="el-GR" baseline="0">
                  <a:solidFill>
                    <a:schemeClr val="bg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A85B5CF-1CB4-4F68-97E3-9ED238D9E240}" type="CATEGORYNAME">
                  <a:rPr lang="el-GR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[ΟΝΟΜΑ ΚΑΤΗΓΟΡΙΑΣ]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D983FE15-AE17-484A-86A6-5FBD8B98D474}" type="VALU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[ΤΙΜΗ]</a:t>
                </a:fld>
                <a:r>
                  <a:rPr lang="el-GR" baseline="0">
                    <a:solidFill>
                      <a:schemeClr val="bg1"/>
                    </a:solidFill>
                  </a:rPr>
                  <a:t>; </a:t>
                </a:r>
                <a:fld id="{9C261AFE-40D0-446D-87D6-B7798B56E2F8}" type="PERCENTAGE">
                  <a:rPr lang="el-GR" baseline="0">
                    <a:solidFill>
                      <a:schemeClr val="bg1"/>
                    </a:solidFill>
                  </a:rPr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[ΠΟΣΟΣΤΟ]</a:t>
                </a:fld>
                <a:endParaRPr lang="el-GR" baseline="0">
                  <a:solidFill>
                    <a:schemeClr val="bg1"/>
                  </a:solidFill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</c:pivotFmts>
    <c:view3D>
      <c:rotX val="15"/>
      <c:rotY val="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465959612191326E-2"/>
          <c:y val="0.20931092954596583"/>
          <c:w val="0.84506808077561735"/>
          <c:h val="0.77445911022718483"/>
        </c:manualLayout>
      </c:layout>
      <c:pie3DChart>
        <c:varyColors val="1"/>
        <c:ser>
          <c:idx val="0"/>
          <c:order val="0"/>
          <c:tx>
            <c:strRef>
              <c:f>Φύλλο2!$B$3</c:f>
              <c:strCache>
                <c:ptCount val="1"/>
                <c:pt idx="0">
                  <c:v>Άθροισμα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l-GR" dirty="0"/>
                      <a:t>Ιονίων Νήσων; 40.000</a:t>
                    </a:r>
                    <a:r>
                      <a:rPr lang="el-GR"/>
                      <a:t>; </a:t>
                    </a:r>
                    <a:r>
                      <a:rPr lang="el-GR" smtClean="0"/>
                      <a:t>&lt;1 %</a:t>
                    </a:r>
                    <a:endParaRPr lang="el-GR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l-GR" dirty="0"/>
                      <a:t>Δυτικής Μακεδονίας; 300.319</a:t>
                    </a:r>
                    <a:r>
                      <a:rPr lang="el-GR"/>
                      <a:t>; </a:t>
                    </a:r>
                    <a:r>
                      <a:rPr lang="el-GR" smtClean="0"/>
                      <a:t>&lt;1 %</a:t>
                    </a:r>
                    <a:endParaRPr lang="el-GR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l-GR" sz="1200" b="1" i="0" u="none" strike="noStrike" baseline="0" dirty="0" smtClean="0"/>
                      <a:t>Κεντρικής Μακεδονίας; 9.377.779; 13%</a:t>
                    </a:r>
                    <a:endParaRPr lang="el-GR" baseline="0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l-GR" baseline="0" dirty="0" smtClean="0">
                        <a:solidFill>
                          <a:schemeClr val="bg1"/>
                        </a:solidFill>
                      </a:rPr>
                      <a:t>Κρήτης, 11.748.755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; 16%</a:t>
                    </a:r>
                    <a:endParaRPr lang="el-GR" baseline="0" dirty="0" smtClean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l-GR" baseline="0" dirty="0" smtClean="0">
                        <a:solidFill>
                          <a:schemeClr val="bg1"/>
                        </a:solidFill>
                      </a:rPr>
                      <a:t>Αττικής, 40.115.079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; </a:t>
                    </a:r>
                    <a:r>
                      <a:rPr lang="el-GR" baseline="0" dirty="0" smtClean="0">
                        <a:solidFill>
                          <a:schemeClr val="bg1"/>
                        </a:solidFill>
                      </a:rPr>
                      <a:t>56%</a:t>
                    </a:r>
                    <a:endParaRPr lang="el-GR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Φύλλο2!$A$4:$A$14</c:f>
              <c:strCache>
                <c:ptCount val="10"/>
                <c:pt idx="0">
                  <c:v>Ιονίων Νήσων</c:v>
                </c:pt>
                <c:pt idx="1">
                  <c:v>Δυτικής Μακεδονίας</c:v>
                </c:pt>
                <c:pt idx="2">
                  <c:v>Βορείου Αιγαίου</c:v>
                </c:pt>
                <c:pt idx="3">
                  <c:v>Ηπείρου</c:v>
                </c:pt>
                <c:pt idx="4">
                  <c:v>Ανατολικής Μακεδονίας &amp; Θράκης</c:v>
                </c:pt>
                <c:pt idx="5">
                  <c:v>Θεσσαλίας</c:v>
                </c:pt>
                <c:pt idx="6">
                  <c:v>Δυτικής Ελλάδας</c:v>
                </c:pt>
                <c:pt idx="7">
                  <c:v>Κεντρικής Μακεδονίας</c:v>
                </c:pt>
                <c:pt idx="8">
                  <c:v>Κρήτης</c:v>
                </c:pt>
                <c:pt idx="9">
                  <c:v>Αττικής</c:v>
                </c:pt>
              </c:strCache>
            </c:strRef>
          </c:cat>
          <c:val>
            <c:numRef>
              <c:f>Φύλλο2!$B$4:$B$14</c:f>
              <c:numCache>
                <c:formatCode>#,##0</c:formatCode>
                <c:ptCount val="10"/>
                <c:pt idx="0">
                  <c:v>40000</c:v>
                </c:pt>
                <c:pt idx="1">
                  <c:v>300319</c:v>
                </c:pt>
                <c:pt idx="2">
                  <c:v>397034</c:v>
                </c:pt>
                <c:pt idx="3">
                  <c:v>768478</c:v>
                </c:pt>
                <c:pt idx="4">
                  <c:v>1790725</c:v>
                </c:pt>
                <c:pt idx="5">
                  <c:v>3362638</c:v>
                </c:pt>
                <c:pt idx="6">
                  <c:v>3807317</c:v>
                </c:pt>
                <c:pt idx="7">
                  <c:v>9377779</c:v>
                </c:pt>
                <c:pt idx="8">
                  <c:v>11748775</c:v>
                </c:pt>
                <c:pt idx="9">
                  <c:v>40115079.380000003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[ERA-NETS-Στατιστικά υποβληθέντων προτάσεων 2-5-2017.xlsx]ΔΔ ανά Περιφέρεια!Συγκεντρωτικός Πίνακας5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1" i="0" baseline="0" dirty="0">
                <a:effectLst/>
              </a:rPr>
              <a:t>ΕΣΠΑ 2014-2020: Δράση </a:t>
            </a:r>
            <a:r>
              <a:rPr lang="en-US" sz="1600" b="1" i="0" baseline="0" dirty="0" smtClean="0">
                <a:effectLst/>
              </a:rPr>
              <a:t>Eranets </a:t>
            </a:r>
            <a:r>
              <a:rPr lang="el-GR" sz="1600" b="1" i="0" baseline="0" dirty="0" smtClean="0">
                <a:effectLst/>
              </a:rPr>
              <a:t>- </a:t>
            </a:r>
            <a:r>
              <a:rPr lang="el-GR" sz="1600" b="1" i="0" baseline="0" dirty="0">
                <a:effectLst/>
              </a:rPr>
              <a:t>Δ.Δ (€)</a:t>
            </a:r>
            <a:r>
              <a:rPr lang="en-US" sz="1600" b="1" i="0" baseline="0" dirty="0">
                <a:effectLst/>
              </a:rPr>
              <a:t> </a:t>
            </a:r>
            <a:r>
              <a:rPr lang="el-GR" sz="1600" b="1" i="0" baseline="0" dirty="0">
                <a:effectLst/>
              </a:rPr>
              <a:t>από ελληνικούς φορείς</a:t>
            </a:r>
            <a:r>
              <a:rPr lang="en-US" sz="1600" b="1" i="0" baseline="0" dirty="0">
                <a:effectLst/>
              </a:rPr>
              <a:t> </a:t>
            </a:r>
            <a:r>
              <a:rPr lang="el-GR" sz="1600" b="1" i="0" baseline="0" dirty="0">
                <a:effectLst/>
              </a:rPr>
              <a:t>ανά Περιφέρεια</a:t>
            </a:r>
            <a:endParaRPr lang="el-GR" sz="120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100" b="0" i="0" baseline="0" dirty="0">
                <a:effectLst/>
              </a:rPr>
              <a:t>Δεδομένα: ΠΣΚΕ, Επεξεργασία: ΓΓΕΤ, </a:t>
            </a:r>
            <a:r>
              <a:rPr lang="en-US" sz="1200" b="0" i="0" baseline="0" dirty="0" smtClean="0">
                <a:effectLst/>
              </a:rPr>
              <a:t>23</a:t>
            </a:r>
            <a:r>
              <a:rPr lang="el-GR" sz="1200" b="0" i="0" baseline="0" dirty="0" smtClean="0">
                <a:effectLst/>
              </a:rPr>
              <a:t>/</a:t>
            </a:r>
            <a:r>
              <a:rPr lang="en-US" sz="1200" b="0" i="0" baseline="0" dirty="0" smtClean="0">
                <a:effectLst/>
              </a:rPr>
              <a:t>11</a:t>
            </a:r>
            <a:r>
              <a:rPr lang="el-GR" sz="1200" b="0" i="0" baseline="0" dirty="0" smtClean="0">
                <a:effectLst/>
              </a:rPr>
              <a:t>/2017</a:t>
            </a:r>
            <a:endParaRPr lang="el-GR" sz="10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'ΔΔ ανά Περιφέρεια'!$B$3:$B$4</c:f>
              <c:strCache>
                <c:ptCount val="1"/>
                <c:pt idx="0">
                  <c:v>Επιχείρηση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'ΔΔ ανά Περιφέρεια'!$A$5:$A$11</c:f>
              <c:strCache>
                <c:ptCount val="6"/>
                <c:pt idx="0">
                  <c:v>Στερεάς Ελλάδας</c:v>
                </c:pt>
                <c:pt idx="1">
                  <c:v>Δυτικής Μακεδονίας</c:v>
                </c:pt>
                <c:pt idx="2">
                  <c:v>Δυτικής Ελλάδας</c:v>
                </c:pt>
                <c:pt idx="3">
                  <c:v>Κεντρικής Μακεδονίας</c:v>
                </c:pt>
                <c:pt idx="4">
                  <c:v>Κρήτης</c:v>
                </c:pt>
                <c:pt idx="5">
                  <c:v>Αττικής</c:v>
                </c:pt>
              </c:strCache>
            </c:strRef>
          </c:cat>
          <c:val>
            <c:numRef>
              <c:f>'ΔΔ ανά Περιφέρεια'!$B$5:$B$11</c:f>
              <c:numCache>
                <c:formatCode>#,##0</c:formatCode>
                <c:ptCount val="6"/>
                <c:pt idx="0">
                  <c:v>39000</c:v>
                </c:pt>
                <c:pt idx="1">
                  <c:v>76192</c:v>
                </c:pt>
                <c:pt idx="2">
                  <c:v>42184.3984375</c:v>
                </c:pt>
                <c:pt idx="3">
                  <c:v>58547.83984375</c:v>
                </c:pt>
                <c:pt idx="4">
                  <c:v>138997.96484375</c:v>
                </c:pt>
                <c:pt idx="5">
                  <c:v>126092</c:v>
                </c:pt>
              </c:numCache>
            </c:numRef>
          </c:val>
        </c:ser>
        <c:ser>
          <c:idx val="1"/>
          <c:order val="1"/>
          <c:tx>
            <c:strRef>
              <c:f>'ΔΔ ανά Περιφέρεια'!$C$3:$C$4</c:f>
              <c:strCache>
                <c:ptCount val="1"/>
                <c:pt idx="0">
                  <c:v>Ερευνητικός Οργανισμός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'ΔΔ ανά Περιφέρεια'!$A$5:$A$11</c:f>
              <c:strCache>
                <c:ptCount val="6"/>
                <c:pt idx="0">
                  <c:v>Στερεάς Ελλάδας</c:v>
                </c:pt>
                <c:pt idx="1">
                  <c:v>Δυτικής Μακεδονίας</c:v>
                </c:pt>
                <c:pt idx="2">
                  <c:v>Δυτικής Ελλάδας</c:v>
                </c:pt>
                <c:pt idx="3">
                  <c:v>Κεντρικής Μακεδονίας</c:v>
                </c:pt>
                <c:pt idx="4">
                  <c:v>Κρήτης</c:v>
                </c:pt>
                <c:pt idx="5">
                  <c:v>Αττικής</c:v>
                </c:pt>
              </c:strCache>
            </c:strRef>
          </c:cat>
          <c:val>
            <c:numRef>
              <c:f>'ΔΔ ανά Περιφέρεια'!$C$5:$C$11</c:f>
              <c:numCache>
                <c:formatCode>General</c:formatCode>
                <c:ptCount val="6"/>
                <c:pt idx="2" formatCode="#,##0">
                  <c:v>428206.76318359416</c:v>
                </c:pt>
                <c:pt idx="3" formatCode="#,##0">
                  <c:v>555655.208984375</c:v>
                </c:pt>
                <c:pt idx="4" formatCode="#,##0">
                  <c:v>425004.2978515625</c:v>
                </c:pt>
                <c:pt idx="5" formatCode="#,##0">
                  <c:v>1135791.1169433605</c:v>
                </c:pt>
              </c:numCache>
            </c:numRef>
          </c:val>
        </c:ser>
        <c:ser>
          <c:idx val="2"/>
          <c:order val="2"/>
          <c:tx>
            <c:strRef>
              <c:f>'ΔΔ ανά Περιφέρεια'!$D$3:$D$4</c:f>
              <c:strCache>
                <c:ptCount val="1"/>
                <c:pt idx="0">
                  <c:v>Λοιποί (Ερευνητικός Οργ.)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'ΔΔ ανά Περιφέρεια'!$A$5:$A$11</c:f>
              <c:strCache>
                <c:ptCount val="6"/>
                <c:pt idx="0">
                  <c:v>Στερεάς Ελλάδας</c:v>
                </c:pt>
                <c:pt idx="1">
                  <c:v>Δυτικής Μακεδονίας</c:v>
                </c:pt>
                <c:pt idx="2">
                  <c:v>Δυτικής Ελλάδας</c:v>
                </c:pt>
                <c:pt idx="3">
                  <c:v>Κεντρικής Μακεδονίας</c:v>
                </c:pt>
                <c:pt idx="4">
                  <c:v>Κρήτης</c:v>
                </c:pt>
                <c:pt idx="5">
                  <c:v>Αττικής</c:v>
                </c:pt>
              </c:strCache>
            </c:strRef>
          </c:cat>
          <c:val>
            <c:numRef>
              <c:f>'ΔΔ ανά Περιφέρεια'!$D$5:$D$11</c:f>
              <c:numCache>
                <c:formatCode>General</c:formatCode>
                <c:ptCount val="6"/>
                <c:pt idx="3" formatCode="#,##0">
                  <c:v>31000</c:v>
                </c:pt>
                <c:pt idx="4" formatCode="#,##0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29988608"/>
        <c:axId val="229998592"/>
      </c:barChart>
      <c:catAx>
        <c:axId val="22998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29998592"/>
        <c:crosses val="autoZero"/>
        <c:auto val="1"/>
        <c:lblAlgn val="ctr"/>
        <c:lblOffset val="100"/>
        <c:noMultiLvlLbl val="0"/>
      </c:catAx>
      <c:valAx>
        <c:axId val="22999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299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[ERA-NETS-Στατιστικά υποβληθέντων προτάσεων 2-5-2017.xlsx]ΔΔ ανά Τομέα!Συγκεντρωτικός Πίνακας6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1" i="0" baseline="0" dirty="0">
                <a:effectLst/>
              </a:rPr>
              <a:t>ΕΣΠΑ 2014-2020: Δράση </a:t>
            </a:r>
            <a:r>
              <a:rPr lang="en-US" sz="1600" b="1" i="0" baseline="0" dirty="0" smtClean="0">
                <a:effectLst/>
              </a:rPr>
              <a:t>Eranets </a:t>
            </a:r>
            <a:r>
              <a:rPr lang="el-GR" sz="1600" b="1" i="0" baseline="0" dirty="0" smtClean="0">
                <a:effectLst/>
              </a:rPr>
              <a:t>-</a:t>
            </a:r>
            <a:r>
              <a:rPr lang="en-US" sz="1600" b="1" i="0" baseline="0" dirty="0" smtClean="0">
                <a:effectLst/>
              </a:rPr>
              <a:t> </a:t>
            </a:r>
            <a:r>
              <a:rPr lang="el-GR" sz="1600" b="1" i="0" baseline="0" dirty="0" smtClean="0">
                <a:effectLst/>
              </a:rPr>
              <a:t>Δ.Δ </a:t>
            </a:r>
            <a:r>
              <a:rPr lang="el-GR" sz="1600" b="1" i="0" baseline="0" dirty="0">
                <a:effectLst/>
              </a:rPr>
              <a:t>(€)</a:t>
            </a:r>
            <a:r>
              <a:rPr lang="en-US" sz="1600" b="1" i="0" baseline="0" dirty="0">
                <a:effectLst/>
              </a:rPr>
              <a:t> </a:t>
            </a:r>
            <a:r>
              <a:rPr lang="el-GR" sz="1600" b="1" i="0" baseline="0" dirty="0">
                <a:effectLst/>
              </a:rPr>
              <a:t>από ελληνικούς φορείς</a:t>
            </a:r>
            <a:r>
              <a:rPr lang="en-US" sz="1600" b="1" i="0" baseline="0" dirty="0">
                <a:effectLst/>
              </a:rPr>
              <a:t> </a:t>
            </a:r>
            <a:r>
              <a:rPr lang="el-GR" sz="1600" b="1" i="0" baseline="0" dirty="0">
                <a:effectLst/>
              </a:rPr>
              <a:t>ανά Τομέα</a:t>
            </a:r>
            <a:endParaRPr lang="el-GR" sz="120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 b="0" i="0" baseline="0" dirty="0">
                <a:effectLst/>
              </a:rPr>
              <a:t>Δεδομένα: ΠΣΚΕ, Επεξεργασία: ΓΓΕΤ, </a:t>
            </a:r>
            <a:r>
              <a:rPr lang="el-GR" sz="1200" b="0" i="0" baseline="0" dirty="0" smtClean="0">
                <a:effectLst/>
                <a:latin typeface="+mj-lt"/>
              </a:rPr>
              <a:t>2</a:t>
            </a:r>
            <a:r>
              <a:rPr lang="en-US" sz="1200" b="0" i="0" baseline="0" dirty="0" smtClean="0">
                <a:effectLst/>
                <a:latin typeface="+mj-lt"/>
              </a:rPr>
              <a:t>3/11</a:t>
            </a:r>
            <a:r>
              <a:rPr lang="el-GR" sz="1200" b="0" i="0" baseline="0" dirty="0" smtClean="0">
                <a:effectLst/>
                <a:latin typeface="+mj-lt"/>
              </a:rPr>
              <a:t>/2017</a:t>
            </a:r>
            <a:endParaRPr lang="el-GR" sz="1050" dirty="0">
              <a:effectLst/>
              <a:latin typeface="+mj-lt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'ΔΔ ανά Τομέα'!$B$3:$B$4</c:f>
              <c:strCache>
                <c:ptCount val="1"/>
                <c:pt idx="0">
                  <c:v>Επιχείρηση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'ΔΔ ανά Τομέα'!$A$5:$A$11</c:f>
              <c:strCache>
                <c:ptCount val="6"/>
                <c:pt idx="0">
                  <c:v>iii. Τεχνολογίες Πληροφορικής και Επικοινωνιών</c:v>
                </c:pt>
                <c:pt idx="1">
                  <c:v>x. Διεπιστημονικές παρεμβάσεις που σχετίζονται με τον στρατηγικό άξονα 3 της RIS</c:v>
                </c:pt>
                <c:pt idx="2">
                  <c:v>i. Αγροδιατροφή</c:v>
                </c:pt>
                <c:pt idx="3">
                  <c:v>v. Περιβάλλον και Βιώσιμη Ανάπτυξη</c:v>
                </c:pt>
                <c:pt idx="4">
                  <c:v>iv. Ενέργεια</c:v>
                </c:pt>
                <c:pt idx="5">
                  <c:v>ii. Βιοεπιστήμες, Υγεία και Φάρμακα</c:v>
                </c:pt>
              </c:strCache>
            </c:strRef>
          </c:cat>
          <c:val>
            <c:numRef>
              <c:f>'ΔΔ ανά Τομέα'!$B$5:$B$11</c:f>
              <c:numCache>
                <c:formatCode>General</c:formatCode>
                <c:ptCount val="6"/>
                <c:pt idx="2" formatCode="#,##0">
                  <c:v>81184.3984375</c:v>
                </c:pt>
                <c:pt idx="3" formatCode="#,##0">
                  <c:v>34639.83984375</c:v>
                </c:pt>
                <c:pt idx="4" formatCode="#,##0">
                  <c:v>115189.96484374994</c:v>
                </c:pt>
                <c:pt idx="5" formatCode="#,##0">
                  <c:v>250000</c:v>
                </c:pt>
              </c:numCache>
            </c:numRef>
          </c:val>
        </c:ser>
        <c:ser>
          <c:idx val="1"/>
          <c:order val="1"/>
          <c:tx>
            <c:strRef>
              <c:f>'ΔΔ ανά Τομέα'!$C$3:$C$4</c:f>
              <c:strCache>
                <c:ptCount val="1"/>
                <c:pt idx="0">
                  <c:v>Ερευνητικός Οργανισμός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'ΔΔ ανά Τομέα'!$A$5:$A$11</c:f>
              <c:strCache>
                <c:ptCount val="6"/>
                <c:pt idx="0">
                  <c:v>iii. Τεχνολογίες Πληροφορικής και Επικοινωνιών</c:v>
                </c:pt>
                <c:pt idx="1">
                  <c:v>x. Διεπιστημονικές παρεμβάσεις που σχετίζονται με τον στρατηγικό άξονα 3 της RIS</c:v>
                </c:pt>
                <c:pt idx="2">
                  <c:v>i. Αγροδιατροφή</c:v>
                </c:pt>
                <c:pt idx="3">
                  <c:v>v. Περιβάλλον και Βιώσιμη Ανάπτυξη</c:v>
                </c:pt>
                <c:pt idx="4">
                  <c:v>iv. Ενέργεια</c:v>
                </c:pt>
                <c:pt idx="5">
                  <c:v>ii. Βιοεπιστήμες, Υγεία και Φάρμακα</c:v>
                </c:pt>
              </c:strCache>
            </c:strRef>
          </c:cat>
          <c:val>
            <c:numRef>
              <c:f>'ΔΔ ανά Τομέα'!$C$5:$C$11</c:f>
              <c:numCache>
                <c:formatCode>#,##0</c:formatCode>
                <c:ptCount val="6"/>
                <c:pt idx="0">
                  <c:v>60000</c:v>
                </c:pt>
                <c:pt idx="1">
                  <c:v>207999.95214843762</c:v>
                </c:pt>
                <c:pt idx="2">
                  <c:v>287401.83203125</c:v>
                </c:pt>
                <c:pt idx="3">
                  <c:v>368055.57885742164</c:v>
                </c:pt>
                <c:pt idx="4">
                  <c:v>637550.27001953078</c:v>
                </c:pt>
                <c:pt idx="5">
                  <c:v>983649.75390625</c:v>
                </c:pt>
              </c:numCache>
            </c:numRef>
          </c:val>
        </c:ser>
        <c:ser>
          <c:idx val="2"/>
          <c:order val="2"/>
          <c:tx>
            <c:strRef>
              <c:f>'ΔΔ ανά Τομέα'!$D$3:$D$4</c:f>
              <c:strCache>
                <c:ptCount val="1"/>
                <c:pt idx="0">
                  <c:v>Λοιποί (Ερευνητικός Οργ.)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'ΔΔ ανά Τομέα'!$A$5:$A$11</c:f>
              <c:strCache>
                <c:ptCount val="6"/>
                <c:pt idx="0">
                  <c:v>iii. Τεχνολογίες Πληροφορικής και Επικοινωνιών</c:v>
                </c:pt>
                <c:pt idx="1">
                  <c:v>x. Διεπιστημονικές παρεμβάσεις που σχετίζονται με τον στρατηγικό άξονα 3 της RIS</c:v>
                </c:pt>
                <c:pt idx="2">
                  <c:v>i. Αγροδιατροφή</c:v>
                </c:pt>
                <c:pt idx="3">
                  <c:v>v. Περιβάλλον και Βιώσιμη Ανάπτυξη</c:v>
                </c:pt>
                <c:pt idx="4">
                  <c:v>iv. Ενέργεια</c:v>
                </c:pt>
                <c:pt idx="5">
                  <c:v>ii. Βιοεπιστήμες, Υγεία και Φάρμακα</c:v>
                </c:pt>
              </c:strCache>
            </c:strRef>
          </c:cat>
          <c:val>
            <c:numRef>
              <c:f>'ΔΔ ανά Τομέα'!$D$5:$D$11</c:f>
              <c:numCache>
                <c:formatCode>General</c:formatCode>
                <c:ptCount val="6"/>
                <c:pt idx="2" formatCode="#,##0">
                  <c:v>31000</c:v>
                </c:pt>
                <c:pt idx="5" formatCode="#,##0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0298368"/>
        <c:axId val="230299904"/>
      </c:barChart>
      <c:catAx>
        <c:axId val="23029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30299904"/>
        <c:crosses val="autoZero"/>
        <c:auto val="1"/>
        <c:lblAlgn val="ctr"/>
        <c:lblOffset val="100"/>
        <c:noMultiLvlLbl val="0"/>
      </c:catAx>
      <c:valAx>
        <c:axId val="230299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3029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[RI with sector relevance and regions after evaluation of 20-first batch_mod_16_XI_2017 V.1.0.xlsx]Φύλλο3!Συγκεντρωτικός Πίνακας4</c:name>
    <c:fmtId val="1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/>
              <a:t>Ενταγμένες Εθνικές Ε.Υ (Α</a:t>
            </a:r>
            <a:r>
              <a:rPr lang="el-GR" b="1" baseline="0"/>
              <a:t> φάση) ανά Περιφέρεια και Τομέα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 b="0" baseline="0"/>
              <a:t>Πηγή: ΓΓΕΤ, 24/11/2017</a:t>
            </a:r>
            <a:endParaRPr lang="el-GR" sz="1200" b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Φύλλο3!$B$3:$B$4</c:f>
              <c:strCache>
                <c:ptCount val="1"/>
                <c:pt idx="0">
                  <c:v>Agrofood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Φύλλο3!$A$5:$A$15</c:f>
              <c:strCache>
                <c:ptCount val="10"/>
                <c:pt idx="0">
                  <c:v>Ιονίων Νήσων</c:v>
                </c:pt>
                <c:pt idx="1">
                  <c:v>Δυτικής Μακεδονίας</c:v>
                </c:pt>
                <c:pt idx="2">
                  <c:v>Βορείου Αιγαίου</c:v>
                </c:pt>
                <c:pt idx="3">
                  <c:v>Ηπείρου</c:v>
                </c:pt>
                <c:pt idx="4">
                  <c:v>Ανατολικής Μακεδονίας &amp; Θράκης</c:v>
                </c:pt>
                <c:pt idx="5">
                  <c:v>Θεσσαλίας</c:v>
                </c:pt>
                <c:pt idx="6">
                  <c:v>Δυτικής Ελλάδας</c:v>
                </c:pt>
                <c:pt idx="7">
                  <c:v>Κεντρικής Μακεδονίας</c:v>
                </c:pt>
                <c:pt idx="8">
                  <c:v>Κρήτης</c:v>
                </c:pt>
                <c:pt idx="9">
                  <c:v>Αττικής</c:v>
                </c:pt>
              </c:strCache>
            </c:strRef>
          </c:cat>
          <c:val>
            <c:numRef>
              <c:f>Φύλλο3!$B$5:$B$15</c:f>
              <c:numCache>
                <c:formatCode>General</c:formatCode>
                <c:ptCount val="10"/>
                <c:pt idx="3" formatCode="#,##0">
                  <c:v>150000</c:v>
                </c:pt>
                <c:pt idx="4" formatCode="#,##0">
                  <c:v>480000</c:v>
                </c:pt>
                <c:pt idx="5" formatCode="#,##0">
                  <c:v>1870000</c:v>
                </c:pt>
                <c:pt idx="6" formatCode="#,##0">
                  <c:v>1158000</c:v>
                </c:pt>
                <c:pt idx="7" formatCode="#,##0">
                  <c:v>509375</c:v>
                </c:pt>
                <c:pt idx="8" formatCode="#,##0">
                  <c:v>360000</c:v>
                </c:pt>
                <c:pt idx="9" formatCode="#,##0">
                  <c:v>3338250</c:v>
                </c:pt>
              </c:numCache>
            </c:numRef>
          </c:val>
        </c:ser>
        <c:ser>
          <c:idx val="1"/>
          <c:order val="1"/>
          <c:tx>
            <c:strRef>
              <c:f>Φύλλο3!$C$3:$C$4</c:f>
              <c:strCache>
                <c:ptCount val="1"/>
                <c:pt idx="0">
                  <c:v>Culture, Tourism &amp; Creative Industries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Φύλλο3!$A$5:$A$15</c:f>
              <c:strCache>
                <c:ptCount val="10"/>
                <c:pt idx="0">
                  <c:v>Ιονίων Νήσων</c:v>
                </c:pt>
                <c:pt idx="1">
                  <c:v>Δυτικής Μακεδονίας</c:v>
                </c:pt>
                <c:pt idx="2">
                  <c:v>Βορείου Αιγαίου</c:v>
                </c:pt>
                <c:pt idx="3">
                  <c:v>Ηπείρου</c:v>
                </c:pt>
                <c:pt idx="4">
                  <c:v>Ανατολικής Μακεδονίας &amp; Θράκης</c:v>
                </c:pt>
                <c:pt idx="5">
                  <c:v>Θεσσαλίας</c:v>
                </c:pt>
                <c:pt idx="6">
                  <c:v>Δυτικής Ελλάδας</c:v>
                </c:pt>
                <c:pt idx="7">
                  <c:v>Κεντρικής Μακεδονίας</c:v>
                </c:pt>
                <c:pt idx="8">
                  <c:v>Κρήτης</c:v>
                </c:pt>
                <c:pt idx="9">
                  <c:v>Αττικής</c:v>
                </c:pt>
              </c:strCache>
            </c:strRef>
          </c:cat>
          <c:val>
            <c:numRef>
              <c:f>Φύλλο3!$C$5:$C$15</c:f>
              <c:numCache>
                <c:formatCode>General</c:formatCode>
                <c:ptCount val="10"/>
                <c:pt idx="0" formatCode="#,##0">
                  <c:v>40000</c:v>
                </c:pt>
                <c:pt idx="2" formatCode="#,##0">
                  <c:v>90000</c:v>
                </c:pt>
                <c:pt idx="7" formatCode="#,##0">
                  <c:v>150000</c:v>
                </c:pt>
                <c:pt idx="8" formatCode="#,##0">
                  <c:v>297000</c:v>
                </c:pt>
                <c:pt idx="9" formatCode="#,##0">
                  <c:v>3423000</c:v>
                </c:pt>
              </c:numCache>
            </c:numRef>
          </c:val>
        </c:ser>
        <c:ser>
          <c:idx val="2"/>
          <c:order val="2"/>
          <c:tx>
            <c:strRef>
              <c:f>Φύλλο3!$D$3:$D$4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Φύλλο3!$A$5:$A$15</c:f>
              <c:strCache>
                <c:ptCount val="10"/>
                <c:pt idx="0">
                  <c:v>Ιονίων Νήσων</c:v>
                </c:pt>
                <c:pt idx="1">
                  <c:v>Δυτικής Μακεδονίας</c:v>
                </c:pt>
                <c:pt idx="2">
                  <c:v>Βορείου Αιγαίου</c:v>
                </c:pt>
                <c:pt idx="3">
                  <c:v>Ηπείρου</c:v>
                </c:pt>
                <c:pt idx="4">
                  <c:v>Ανατολικής Μακεδονίας &amp; Θράκης</c:v>
                </c:pt>
                <c:pt idx="5">
                  <c:v>Θεσσαλίας</c:v>
                </c:pt>
                <c:pt idx="6">
                  <c:v>Δυτικής Ελλάδας</c:v>
                </c:pt>
                <c:pt idx="7">
                  <c:v>Κεντρικής Μακεδονίας</c:v>
                </c:pt>
                <c:pt idx="8">
                  <c:v>Κρήτης</c:v>
                </c:pt>
                <c:pt idx="9">
                  <c:v>Αττικής</c:v>
                </c:pt>
              </c:strCache>
            </c:strRef>
          </c:cat>
          <c:val>
            <c:numRef>
              <c:f>Φύλλο3!$D$5:$D$15</c:f>
              <c:numCache>
                <c:formatCode>#,##0</c:formatCode>
                <c:ptCount val="10"/>
                <c:pt idx="1">
                  <c:v>300319</c:v>
                </c:pt>
                <c:pt idx="7">
                  <c:v>5814199</c:v>
                </c:pt>
                <c:pt idx="9">
                  <c:v>1228337</c:v>
                </c:pt>
              </c:numCache>
            </c:numRef>
          </c:val>
        </c:ser>
        <c:ser>
          <c:idx val="3"/>
          <c:order val="3"/>
          <c:tx>
            <c:strRef>
              <c:f>Φύλλο3!$E$3:$E$4</c:f>
              <c:strCache>
                <c:ptCount val="1"/>
                <c:pt idx="0">
                  <c:v>Environment &amp; Sustainable Development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Φύλλο3!$A$5:$A$15</c:f>
              <c:strCache>
                <c:ptCount val="10"/>
                <c:pt idx="0">
                  <c:v>Ιονίων Νήσων</c:v>
                </c:pt>
                <c:pt idx="1">
                  <c:v>Δυτικής Μακεδονίας</c:v>
                </c:pt>
                <c:pt idx="2">
                  <c:v>Βορείου Αιγαίου</c:v>
                </c:pt>
                <c:pt idx="3">
                  <c:v>Ηπείρου</c:v>
                </c:pt>
                <c:pt idx="4">
                  <c:v>Ανατολικής Μακεδονίας &amp; Θράκης</c:v>
                </c:pt>
                <c:pt idx="5">
                  <c:v>Θεσσαλίας</c:v>
                </c:pt>
                <c:pt idx="6">
                  <c:v>Δυτικής Ελλάδας</c:v>
                </c:pt>
                <c:pt idx="7">
                  <c:v>Κεντρικής Μακεδονίας</c:v>
                </c:pt>
                <c:pt idx="8">
                  <c:v>Κρήτης</c:v>
                </c:pt>
                <c:pt idx="9">
                  <c:v>Αττικής</c:v>
                </c:pt>
              </c:strCache>
            </c:strRef>
          </c:cat>
          <c:val>
            <c:numRef>
              <c:f>Φύλλο3!$E$5:$E$15</c:f>
              <c:numCache>
                <c:formatCode>General</c:formatCode>
                <c:ptCount val="10"/>
                <c:pt idx="2" formatCode="#,##0">
                  <c:v>307034</c:v>
                </c:pt>
                <c:pt idx="3" formatCode="#,##0">
                  <c:v>30000</c:v>
                </c:pt>
                <c:pt idx="4" formatCode="#,##0">
                  <c:v>180000</c:v>
                </c:pt>
                <c:pt idx="6" formatCode="#,##0">
                  <c:v>2135250</c:v>
                </c:pt>
                <c:pt idx="7" formatCode="#,##0">
                  <c:v>1214524</c:v>
                </c:pt>
                <c:pt idx="8" formatCode="#,##0">
                  <c:v>4537984</c:v>
                </c:pt>
                <c:pt idx="9" formatCode="#,##0">
                  <c:v>10548922.379999999</c:v>
                </c:pt>
              </c:numCache>
            </c:numRef>
          </c:val>
        </c:ser>
        <c:ser>
          <c:idx val="4"/>
          <c:order val="4"/>
          <c:tx>
            <c:strRef>
              <c:f>Φύλλο3!$F$3:$F$4</c:f>
              <c:strCache>
                <c:ptCount val="1"/>
                <c:pt idx="0">
                  <c:v>Health &amp; Pharmaceuticals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Φύλλο3!$A$5:$A$15</c:f>
              <c:strCache>
                <c:ptCount val="10"/>
                <c:pt idx="0">
                  <c:v>Ιονίων Νήσων</c:v>
                </c:pt>
                <c:pt idx="1">
                  <c:v>Δυτικής Μακεδονίας</c:v>
                </c:pt>
                <c:pt idx="2">
                  <c:v>Βορείου Αιγαίου</c:v>
                </c:pt>
                <c:pt idx="3">
                  <c:v>Ηπείρου</c:v>
                </c:pt>
                <c:pt idx="4">
                  <c:v>Ανατολικής Μακεδονίας &amp; Θράκης</c:v>
                </c:pt>
                <c:pt idx="5">
                  <c:v>Θεσσαλίας</c:v>
                </c:pt>
                <c:pt idx="6">
                  <c:v>Δυτικής Ελλάδας</c:v>
                </c:pt>
                <c:pt idx="7">
                  <c:v>Κεντρικής Μακεδονίας</c:v>
                </c:pt>
                <c:pt idx="8">
                  <c:v>Κρήτης</c:v>
                </c:pt>
                <c:pt idx="9">
                  <c:v>Αττικής</c:v>
                </c:pt>
              </c:strCache>
            </c:strRef>
          </c:cat>
          <c:val>
            <c:numRef>
              <c:f>Φύλλο3!$F$5:$F$15</c:f>
              <c:numCache>
                <c:formatCode>General</c:formatCode>
                <c:ptCount val="10"/>
                <c:pt idx="3" formatCode="#,##0">
                  <c:v>281677</c:v>
                </c:pt>
                <c:pt idx="4" formatCode="#,##0">
                  <c:v>957725</c:v>
                </c:pt>
                <c:pt idx="5" formatCode="#,##0">
                  <c:v>992638</c:v>
                </c:pt>
                <c:pt idx="6" formatCode="#,##0">
                  <c:v>406067</c:v>
                </c:pt>
                <c:pt idx="7" formatCode="#,##0">
                  <c:v>1209681</c:v>
                </c:pt>
                <c:pt idx="8" formatCode="#,##0">
                  <c:v>2437722</c:v>
                </c:pt>
                <c:pt idx="9" formatCode="#,##0">
                  <c:v>12718847</c:v>
                </c:pt>
              </c:numCache>
            </c:numRef>
          </c:val>
        </c:ser>
        <c:ser>
          <c:idx val="5"/>
          <c:order val="5"/>
          <c:tx>
            <c:strRef>
              <c:f>Φύλλο3!$G$3:$G$4</c:f>
              <c:strCache>
                <c:ptCount val="1"/>
                <c:pt idx="0">
                  <c:v>ICT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Φύλλο3!$A$5:$A$15</c:f>
              <c:strCache>
                <c:ptCount val="10"/>
                <c:pt idx="0">
                  <c:v>Ιονίων Νήσων</c:v>
                </c:pt>
                <c:pt idx="1">
                  <c:v>Δυτικής Μακεδονίας</c:v>
                </c:pt>
                <c:pt idx="2">
                  <c:v>Βορείου Αιγαίου</c:v>
                </c:pt>
                <c:pt idx="3">
                  <c:v>Ηπείρου</c:v>
                </c:pt>
                <c:pt idx="4">
                  <c:v>Ανατολικής Μακεδονίας &amp; Θράκης</c:v>
                </c:pt>
                <c:pt idx="5">
                  <c:v>Θεσσαλίας</c:v>
                </c:pt>
                <c:pt idx="6">
                  <c:v>Δυτικής Ελλάδας</c:v>
                </c:pt>
                <c:pt idx="7">
                  <c:v>Κεντρικής Μακεδονίας</c:v>
                </c:pt>
                <c:pt idx="8">
                  <c:v>Κρήτης</c:v>
                </c:pt>
                <c:pt idx="9">
                  <c:v>Αττικής</c:v>
                </c:pt>
              </c:strCache>
            </c:strRef>
          </c:cat>
          <c:val>
            <c:numRef>
              <c:f>Φύλλο3!$G$5:$G$15</c:f>
              <c:numCache>
                <c:formatCode>General</c:formatCode>
                <c:ptCount val="10"/>
                <c:pt idx="5" formatCode="#,##0">
                  <c:v>500000</c:v>
                </c:pt>
                <c:pt idx="9" formatCode="#,##0">
                  <c:v>2876523</c:v>
                </c:pt>
              </c:numCache>
            </c:numRef>
          </c:val>
        </c:ser>
        <c:ser>
          <c:idx val="6"/>
          <c:order val="6"/>
          <c:tx>
            <c:strRef>
              <c:f>Φύλλο3!$H$3:$H$4</c:f>
              <c:strCache>
                <c:ptCount val="1"/>
                <c:pt idx="0">
                  <c:v>Materials &amp; Construction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Φύλλο3!$A$5:$A$15</c:f>
              <c:strCache>
                <c:ptCount val="10"/>
                <c:pt idx="0">
                  <c:v>Ιονίων Νήσων</c:v>
                </c:pt>
                <c:pt idx="1">
                  <c:v>Δυτικής Μακεδονίας</c:v>
                </c:pt>
                <c:pt idx="2">
                  <c:v>Βορείου Αιγαίου</c:v>
                </c:pt>
                <c:pt idx="3">
                  <c:v>Ηπείρου</c:v>
                </c:pt>
                <c:pt idx="4">
                  <c:v>Ανατολικής Μακεδονίας &amp; Θράκης</c:v>
                </c:pt>
                <c:pt idx="5">
                  <c:v>Θεσσαλίας</c:v>
                </c:pt>
                <c:pt idx="6">
                  <c:v>Δυτικής Ελλάδας</c:v>
                </c:pt>
                <c:pt idx="7">
                  <c:v>Κεντρικής Μακεδονίας</c:v>
                </c:pt>
                <c:pt idx="8">
                  <c:v>Κρήτης</c:v>
                </c:pt>
                <c:pt idx="9">
                  <c:v>Αττικής</c:v>
                </c:pt>
              </c:strCache>
            </c:strRef>
          </c:cat>
          <c:val>
            <c:numRef>
              <c:f>Φύλλο3!$H$5:$H$15</c:f>
              <c:numCache>
                <c:formatCode>General</c:formatCode>
                <c:ptCount val="10"/>
                <c:pt idx="3" formatCode="#,##0">
                  <c:v>306801</c:v>
                </c:pt>
                <c:pt idx="4" formatCode="#,##0">
                  <c:v>173000</c:v>
                </c:pt>
                <c:pt idx="6" formatCode="#,##0">
                  <c:v>108000</c:v>
                </c:pt>
                <c:pt idx="7" formatCode="#,##0">
                  <c:v>480000</c:v>
                </c:pt>
                <c:pt idx="8" formatCode="#,##0">
                  <c:v>4116069</c:v>
                </c:pt>
                <c:pt idx="9" formatCode="#,##0">
                  <c:v>5981200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939008"/>
        <c:axId val="118940800"/>
      </c:barChart>
      <c:catAx>
        <c:axId val="118939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8940800"/>
        <c:crosses val="autoZero"/>
        <c:auto val="1"/>
        <c:lblAlgn val="ctr"/>
        <c:lblOffset val="100"/>
        <c:noMultiLvlLbl val="0"/>
      </c:catAx>
      <c:valAx>
        <c:axId val="118940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893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solidFill>
                <a:sysClr val="window" lastClr="FFFFFF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Sheet1!$A$1:$A$8</c:f>
              <c:strCache>
                <c:ptCount val="8"/>
                <c:pt idx="0">
                  <c:v>Αγροδιατροφή</c:v>
                </c:pt>
                <c:pt idx="1">
                  <c:v>ΤΠΕ</c:v>
                </c:pt>
                <c:pt idx="2">
                  <c:v>Ενέργεια</c:v>
                </c:pt>
                <c:pt idx="3">
                  <c:v>Υγεία/Φάρμακα</c:v>
                </c:pt>
                <c:pt idx="4">
                  <c:v>Περιβάλλον</c:v>
                </c:pt>
                <c:pt idx="5">
                  <c:v>Υλικά/Κατασκευές</c:v>
                </c:pt>
                <c:pt idx="6">
                  <c:v>ΠΤΔΒ</c:v>
                </c:pt>
                <c:pt idx="7">
                  <c:v>Μεταφορές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455</c:v>
                </c:pt>
                <c:pt idx="1">
                  <c:v>498</c:v>
                </c:pt>
                <c:pt idx="2">
                  <c:v>184</c:v>
                </c:pt>
                <c:pt idx="3">
                  <c:v>408</c:v>
                </c:pt>
                <c:pt idx="4">
                  <c:v>254</c:v>
                </c:pt>
                <c:pt idx="5">
                  <c:v>151</c:v>
                </c:pt>
                <c:pt idx="6">
                  <c:v>359</c:v>
                </c:pt>
                <c:pt idx="7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el-GR"/>
          </a:p>
        </c:txPr>
      </c:legendEntry>
      <c:legendEntry>
        <c:idx val="3"/>
        <c:txPr>
          <a:bodyPr/>
          <a:lstStyle/>
          <a:p>
            <a:pPr>
              <a:defRPr sz="1400" b="1"/>
            </a:pPr>
            <a:endParaRPr lang="el-GR"/>
          </a:p>
        </c:txPr>
      </c:legendEntry>
      <c:layout>
        <c:manualLayout>
          <c:xMode val="edge"/>
          <c:yMode val="edge"/>
          <c:x val="0.78499067873525141"/>
          <c:y val="0.10134436585257353"/>
          <c:w val="0.20566352687222508"/>
          <c:h val="0.6899666355264914"/>
        </c:manualLayout>
      </c:layout>
      <c:overlay val="0"/>
      <c:txPr>
        <a:bodyPr/>
        <a:lstStyle/>
        <a:p>
          <a:pPr>
            <a:defRPr sz="1400"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Sheet1!$A$10:$A$22</c:f>
              <c:strCache>
                <c:ptCount val="13"/>
                <c:pt idx="0">
                  <c:v>ΑΜΘ</c:v>
                </c:pt>
                <c:pt idx="1">
                  <c:v>Αττική</c:v>
                </c:pt>
                <c:pt idx="2">
                  <c:v>Β. Αιγαίο</c:v>
                </c:pt>
                <c:pt idx="3">
                  <c:v>Δ. Ελλάδα</c:v>
                </c:pt>
                <c:pt idx="4">
                  <c:v>Δ. Μακεδονία</c:v>
                </c:pt>
                <c:pt idx="5">
                  <c:v>Ήπειρος</c:v>
                </c:pt>
                <c:pt idx="6">
                  <c:v>Θεσσαλία</c:v>
                </c:pt>
                <c:pt idx="7">
                  <c:v>Ιόνια Νησιά</c:v>
                </c:pt>
                <c:pt idx="8">
                  <c:v>Κ. Μακεδονία</c:v>
                </c:pt>
                <c:pt idx="9">
                  <c:v>Κρήτη</c:v>
                </c:pt>
                <c:pt idx="10">
                  <c:v>Ν. Αιγαίο</c:v>
                </c:pt>
                <c:pt idx="11">
                  <c:v>Πελοπόννησος</c:v>
                </c:pt>
                <c:pt idx="12">
                  <c:v>Στ. Ελλάδα</c:v>
                </c:pt>
              </c:strCache>
            </c:strRef>
          </c:cat>
          <c:val>
            <c:numRef>
              <c:f>Sheet1!$B$10:$B$22</c:f>
              <c:numCache>
                <c:formatCode>#,##0.00</c:formatCode>
                <c:ptCount val="13"/>
                <c:pt idx="0">
                  <c:v>61289907</c:v>
                </c:pt>
                <c:pt idx="1">
                  <c:v>710410997</c:v>
                </c:pt>
                <c:pt idx="2">
                  <c:v>16577041</c:v>
                </c:pt>
                <c:pt idx="3">
                  <c:v>131992235</c:v>
                </c:pt>
                <c:pt idx="4">
                  <c:v>27139671</c:v>
                </c:pt>
                <c:pt idx="5">
                  <c:v>61741026</c:v>
                </c:pt>
                <c:pt idx="6">
                  <c:v>89097812</c:v>
                </c:pt>
                <c:pt idx="7">
                  <c:v>9785108</c:v>
                </c:pt>
                <c:pt idx="8">
                  <c:v>350083329</c:v>
                </c:pt>
                <c:pt idx="9">
                  <c:v>107742566</c:v>
                </c:pt>
                <c:pt idx="10">
                  <c:v>7783508</c:v>
                </c:pt>
                <c:pt idx="11">
                  <c:v>27277685</c:v>
                </c:pt>
                <c:pt idx="12">
                  <c:v>39159190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Sheet1!$A$25:$A$37</c:f>
              <c:strCache>
                <c:ptCount val="13"/>
                <c:pt idx="0">
                  <c:v>ΑΜΘ</c:v>
                </c:pt>
                <c:pt idx="1">
                  <c:v>Αττικής</c:v>
                </c:pt>
                <c:pt idx="2">
                  <c:v>Βορείου Αιγαίου</c:v>
                </c:pt>
                <c:pt idx="3">
                  <c:v>Δυτικής Ελλάδας</c:v>
                </c:pt>
                <c:pt idx="4">
                  <c:v>Δυτικής Μακεδονίας</c:v>
                </c:pt>
                <c:pt idx="5">
                  <c:v>Ηπείρου</c:v>
                </c:pt>
                <c:pt idx="6">
                  <c:v>Θεσσαλίας</c:v>
                </c:pt>
                <c:pt idx="7">
                  <c:v>Ιονίων Νήσων</c:v>
                </c:pt>
                <c:pt idx="8">
                  <c:v>Κεντρικής Μακεδονίας</c:v>
                </c:pt>
                <c:pt idx="9">
                  <c:v>Κρήτης</c:v>
                </c:pt>
                <c:pt idx="10">
                  <c:v>Νοτίου Αιγαίου</c:v>
                </c:pt>
                <c:pt idx="11">
                  <c:v>Πελοποννήσου</c:v>
                </c:pt>
                <c:pt idx="12">
                  <c:v>Στερεάς Ελλάδας</c:v>
                </c:pt>
              </c:strCache>
            </c:strRef>
          </c:cat>
          <c:val>
            <c:numRef>
              <c:f>Sheet1!$E$25:$E$37</c:f>
              <c:numCache>
                <c:formatCode>#,##0</c:formatCode>
                <c:ptCount val="13"/>
                <c:pt idx="0">
                  <c:v>13770935</c:v>
                </c:pt>
                <c:pt idx="1">
                  <c:v>78284512</c:v>
                </c:pt>
                <c:pt idx="2">
                  <c:v>801509</c:v>
                </c:pt>
                <c:pt idx="3">
                  <c:v>25758095</c:v>
                </c:pt>
                <c:pt idx="4">
                  <c:v>4075586</c:v>
                </c:pt>
                <c:pt idx="5">
                  <c:v>11697400</c:v>
                </c:pt>
                <c:pt idx="6">
                  <c:v>21219697</c:v>
                </c:pt>
                <c:pt idx="7">
                  <c:v>1564717</c:v>
                </c:pt>
                <c:pt idx="8">
                  <c:v>85145007</c:v>
                </c:pt>
                <c:pt idx="9">
                  <c:v>31024089</c:v>
                </c:pt>
                <c:pt idx="10">
                  <c:v>752375</c:v>
                </c:pt>
                <c:pt idx="11">
                  <c:v>6706926</c:v>
                </c:pt>
                <c:pt idx="12">
                  <c:v>5636921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[Chart in Microsoft PowerPoint]ΔΔ ανά Δράση!Συγκεντρωτικός Πίνακας2</c:name>
    <c:fmtId val="1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1" baseline="0" dirty="0" smtClean="0"/>
              <a:t>Αιτούμενη </a:t>
            </a:r>
            <a:r>
              <a:rPr lang="el-GR" sz="1600" b="1" baseline="0" dirty="0"/>
              <a:t>Δ.Δ (€)</a:t>
            </a:r>
            <a:r>
              <a:rPr lang="en-US" sz="1600" b="1" baseline="0" dirty="0"/>
              <a:t> </a:t>
            </a:r>
            <a:r>
              <a:rPr lang="el-GR" sz="1600" b="1" baseline="0" dirty="0" smtClean="0"/>
              <a:t>ανά χώρα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1" baseline="0" dirty="0" smtClean="0"/>
              <a:t>από ελληνικούς φορείς</a:t>
            </a:r>
            <a:endParaRPr lang="el-GR" sz="1600" b="1" baseline="0" dirty="0"/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200" baseline="0" dirty="0"/>
              <a:t>Δεδομένα: ΠΣΚΕ, Επεξεργασία: ΓΓΕΤ, 2/5/2017</a:t>
            </a:r>
            <a:endParaRPr lang="el-GR" sz="12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'ΔΔ ανά Δράση'!$B$3:$B$4</c:f>
              <c:strCache>
                <c:ptCount val="1"/>
                <c:pt idx="0">
                  <c:v>Επιχείρηση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'ΔΔ ανά Δράση'!$A$5:$A$8</c:f>
              <c:strCache>
                <c:ptCount val="3"/>
                <c:pt idx="0">
                  <c:v>Διμερής ΕκΤ Συνεργασία Ελλάδας – Γερμανίας</c:v>
                </c:pt>
                <c:pt idx="1">
                  <c:v>Διμερής ΕκΤ Συνεργασία Ελλάδας – Ισραήλ</c:v>
                </c:pt>
                <c:pt idx="2">
                  <c:v>Διμερής ΕκΤ Συνεργασία Ελλάδας – Ρωσίας</c:v>
                </c:pt>
              </c:strCache>
            </c:strRef>
          </c:cat>
          <c:val>
            <c:numRef>
              <c:f>'ΔΔ ανά Δράση'!$B$5:$B$8</c:f>
              <c:numCache>
                <c:formatCode>#,##0</c:formatCode>
                <c:ptCount val="3"/>
                <c:pt idx="0">
                  <c:v>19298953.941894531</c:v>
                </c:pt>
                <c:pt idx="1">
                  <c:v>4654622.9140625</c:v>
                </c:pt>
                <c:pt idx="2">
                  <c:v>61680</c:v>
                </c:pt>
              </c:numCache>
            </c:numRef>
          </c:val>
        </c:ser>
        <c:ser>
          <c:idx val="1"/>
          <c:order val="1"/>
          <c:tx>
            <c:strRef>
              <c:f>'ΔΔ ανά Δράση'!$C$3:$C$4</c:f>
              <c:strCache>
                <c:ptCount val="1"/>
                <c:pt idx="0">
                  <c:v>Ερευνητικός Οργανισμός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'ΔΔ ανά Δράση'!$A$5:$A$8</c:f>
              <c:strCache>
                <c:ptCount val="3"/>
                <c:pt idx="0">
                  <c:v>Διμερής ΕκΤ Συνεργασία Ελλάδας – Γερμανίας</c:v>
                </c:pt>
                <c:pt idx="1">
                  <c:v>Διμερής ΕκΤ Συνεργασία Ελλάδας – Ισραήλ</c:v>
                </c:pt>
                <c:pt idx="2">
                  <c:v>Διμερής ΕκΤ Συνεργασία Ελλάδας – Ρωσίας</c:v>
                </c:pt>
              </c:strCache>
            </c:strRef>
          </c:cat>
          <c:val>
            <c:numRef>
              <c:f>'ΔΔ ανά Δράση'!$C$5:$C$8</c:f>
              <c:numCache>
                <c:formatCode>#,##0</c:formatCode>
                <c:ptCount val="3"/>
                <c:pt idx="0">
                  <c:v>35900347.665039062</c:v>
                </c:pt>
                <c:pt idx="1">
                  <c:v>4587383.099609375</c:v>
                </c:pt>
                <c:pt idx="2">
                  <c:v>7883636.7763671875</c:v>
                </c:pt>
              </c:numCache>
            </c:numRef>
          </c:val>
        </c:ser>
        <c:ser>
          <c:idx val="2"/>
          <c:order val="2"/>
          <c:tx>
            <c:strRef>
              <c:f>'ΔΔ ανά Δράση'!$D$3:$D$4</c:f>
              <c:strCache>
                <c:ptCount val="1"/>
                <c:pt idx="0">
                  <c:v>Λοιποί (Ερευνητικός Οργ.)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'ΔΔ ανά Δράση'!$A$5:$A$8</c:f>
              <c:strCache>
                <c:ptCount val="3"/>
                <c:pt idx="0">
                  <c:v>Διμερής ΕκΤ Συνεργασία Ελλάδας – Γερμανίας</c:v>
                </c:pt>
                <c:pt idx="1">
                  <c:v>Διμερής ΕκΤ Συνεργασία Ελλάδας – Ισραήλ</c:v>
                </c:pt>
                <c:pt idx="2">
                  <c:v>Διμερής ΕκΤ Συνεργασία Ελλάδας – Ρωσίας</c:v>
                </c:pt>
              </c:strCache>
            </c:strRef>
          </c:cat>
          <c:val>
            <c:numRef>
              <c:f>'ΔΔ ανά Δράση'!$D$5:$D$8</c:f>
              <c:numCache>
                <c:formatCode>General</c:formatCode>
                <c:ptCount val="3"/>
                <c:pt idx="0" formatCode="#,##0">
                  <c:v>824101.61328125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28643584"/>
        <c:axId val="228645120"/>
      </c:barChart>
      <c:catAx>
        <c:axId val="22864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28645120"/>
        <c:crosses val="autoZero"/>
        <c:auto val="1"/>
        <c:lblAlgn val="ctr"/>
        <c:lblOffset val="100"/>
        <c:noMultiLvlLbl val="0"/>
      </c:catAx>
      <c:valAx>
        <c:axId val="22864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2864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[Διακρατικά-Στατιστικά υποβληθέντων προτάσεων 2-5-2017.xlsx]ΔΔ ανά Περιφέρεια!Συγκεντρωτικός Πίνακας1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1" i="0" baseline="0" dirty="0" smtClean="0">
                <a:effectLst/>
              </a:rPr>
              <a:t>Αιτούμενη </a:t>
            </a:r>
            <a:r>
              <a:rPr lang="el-GR" sz="1600" b="1" i="0" baseline="0" dirty="0">
                <a:effectLst/>
              </a:rPr>
              <a:t>Δ.Δ (€)</a:t>
            </a:r>
            <a:r>
              <a:rPr lang="en-US" sz="1600" b="1" i="0" baseline="0" dirty="0">
                <a:effectLst/>
              </a:rPr>
              <a:t> </a:t>
            </a:r>
            <a:r>
              <a:rPr lang="el-GR" sz="1600" b="1" i="0" baseline="0" dirty="0">
                <a:effectLst/>
              </a:rPr>
              <a:t>από ελληνικούς φορείς</a:t>
            </a:r>
            <a:r>
              <a:rPr lang="en-US" sz="1600" b="1" i="0" baseline="0" dirty="0">
                <a:effectLst/>
              </a:rPr>
              <a:t> </a:t>
            </a:r>
            <a:r>
              <a:rPr lang="el-GR" sz="1600" b="1" i="0" baseline="0" dirty="0">
                <a:effectLst/>
              </a:rPr>
              <a:t>ανά Περιφέρεια</a:t>
            </a:r>
            <a:endParaRPr lang="el-GR" sz="160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100" b="0" i="0" baseline="0" dirty="0">
                <a:effectLst/>
              </a:rPr>
              <a:t>Δεδομένα: ΠΣΚΕ, Επεξεργασία: ΓΓΕΤ, 2/5/2017</a:t>
            </a:r>
            <a:endParaRPr lang="el-GR" sz="1000" dirty="0">
              <a:effectLst/>
            </a:endParaRPr>
          </a:p>
        </c:rich>
      </c:tx>
      <c:layout>
        <c:manualLayout>
          <c:xMode val="edge"/>
          <c:yMode val="edge"/>
          <c:x val="0.1494061865065840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'ΔΔ ανά Περιφέρεια'!$B$3:$B$4</c:f>
              <c:strCache>
                <c:ptCount val="1"/>
                <c:pt idx="0">
                  <c:v>Επιχείρηση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'ΔΔ ανά Περιφέρεια'!$A$5:$A$18</c:f>
              <c:strCache>
                <c:ptCount val="13"/>
                <c:pt idx="0">
                  <c:v>Νοτίου Αιγαίου</c:v>
                </c:pt>
                <c:pt idx="1">
                  <c:v>Ιονίων Νήσων</c:v>
                </c:pt>
                <c:pt idx="2">
                  <c:v>Πελοποννήσου</c:v>
                </c:pt>
                <c:pt idx="3">
                  <c:v>Στερεάς Ελλάδας</c:v>
                </c:pt>
                <c:pt idx="4">
                  <c:v>Βορείου Αιγαίου</c:v>
                </c:pt>
                <c:pt idx="5">
                  <c:v>Δυτικής Μακεδονίας</c:v>
                </c:pt>
                <c:pt idx="6">
                  <c:v>Ηπείρου</c:v>
                </c:pt>
                <c:pt idx="7">
                  <c:v>Θεσσαλίας</c:v>
                </c:pt>
                <c:pt idx="8">
                  <c:v>Ανατολικής Μακεδονίας και Θράκης</c:v>
                </c:pt>
                <c:pt idx="9">
                  <c:v>Δυτικής Ελλάδας</c:v>
                </c:pt>
                <c:pt idx="10">
                  <c:v>Κρήτης</c:v>
                </c:pt>
                <c:pt idx="11">
                  <c:v>Κεντρικής Μακεδονίας</c:v>
                </c:pt>
                <c:pt idx="12">
                  <c:v>Αττικής</c:v>
                </c:pt>
              </c:strCache>
            </c:strRef>
          </c:cat>
          <c:val>
            <c:numRef>
              <c:f>'ΔΔ ανά Περιφέρεια'!$B$5:$B$18</c:f>
              <c:numCache>
                <c:formatCode>General</c:formatCode>
                <c:ptCount val="13"/>
                <c:pt idx="2" formatCode="#,##0">
                  <c:v>402750</c:v>
                </c:pt>
                <c:pt idx="3" formatCode="#,##0">
                  <c:v>477285.9345703125</c:v>
                </c:pt>
                <c:pt idx="4" formatCode="#,##0">
                  <c:v>138692.640625</c:v>
                </c:pt>
                <c:pt idx="5" formatCode="#,##0">
                  <c:v>317193.34375</c:v>
                </c:pt>
                <c:pt idx="6" formatCode="#,##0">
                  <c:v>149587.5</c:v>
                </c:pt>
                <c:pt idx="7" formatCode="#,##0">
                  <c:v>1153621</c:v>
                </c:pt>
                <c:pt idx="8" formatCode="#,##0">
                  <c:v>671411.919921875</c:v>
                </c:pt>
                <c:pt idx="9" formatCode="#,##0">
                  <c:v>2128082.62109375</c:v>
                </c:pt>
                <c:pt idx="10" formatCode="#,##0">
                  <c:v>977321.904296875</c:v>
                </c:pt>
                <c:pt idx="11" formatCode="#,##0">
                  <c:v>4852551.8486328125</c:v>
                </c:pt>
                <c:pt idx="12" formatCode="#,##0">
                  <c:v>12746758.143066406</c:v>
                </c:pt>
              </c:numCache>
            </c:numRef>
          </c:val>
        </c:ser>
        <c:ser>
          <c:idx val="1"/>
          <c:order val="1"/>
          <c:tx>
            <c:strRef>
              <c:f>'ΔΔ ανά Περιφέρεια'!$C$3:$C$4</c:f>
              <c:strCache>
                <c:ptCount val="1"/>
                <c:pt idx="0">
                  <c:v>Ερευνητικός Οργανισμός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'ΔΔ ανά Περιφέρεια'!$A$5:$A$18</c:f>
              <c:strCache>
                <c:ptCount val="13"/>
                <c:pt idx="0">
                  <c:v>Νοτίου Αιγαίου</c:v>
                </c:pt>
                <c:pt idx="1">
                  <c:v>Ιονίων Νήσων</c:v>
                </c:pt>
                <c:pt idx="2">
                  <c:v>Πελοποννήσου</c:v>
                </c:pt>
                <c:pt idx="3">
                  <c:v>Στερεάς Ελλάδας</c:v>
                </c:pt>
                <c:pt idx="4">
                  <c:v>Βορείου Αιγαίου</c:v>
                </c:pt>
                <c:pt idx="5">
                  <c:v>Δυτικής Μακεδονίας</c:v>
                </c:pt>
                <c:pt idx="6">
                  <c:v>Ηπείρου</c:v>
                </c:pt>
                <c:pt idx="7">
                  <c:v>Θεσσαλίας</c:v>
                </c:pt>
                <c:pt idx="8">
                  <c:v>Ανατολικής Μακεδονίας και Θράκης</c:v>
                </c:pt>
                <c:pt idx="9">
                  <c:v>Δυτικής Ελλάδας</c:v>
                </c:pt>
                <c:pt idx="10">
                  <c:v>Κρήτης</c:v>
                </c:pt>
                <c:pt idx="11">
                  <c:v>Κεντρικής Μακεδονίας</c:v>
                </c:pt>
                <c:pt idx="12">
                  <c:v>Αττικής</c:v>
                </c:pt>
              </c:strCache>
            </c:strRef>
          </c:cat>
          <c:val>
            <c:numRef>
              <c:f>'ΔΔ ανά Περιφέρεια'!$C$5:$C$18</c:f>
              <c:numCache>
                <c:formatCode>#,##0</c:formatCode>
                <c:ptCount val="13"/>
                <c:pt idx="0">
                  <c:v>54715.26953125</c:v>
                </c:pt>
                <c:pt idx="1">
                  <c:v>153070</c:v>
                </c:pt>
                <c:pt idx="2">
                  <c:v>377750</c:v>
                </c:pt>
                <c:pt idx="3">
                  <c:v>467900</c:v>
                </c:pt>
                <c:pt idx="4">
                  <c:v>878481.318359375</c:v>
                </c:pt>
                <c:pt idx="5">
                  <c:v>960809.05078125</c:v>
                </c:pt>
                <c:pt idx="6">
                  <c:v>1236255</c:v>
                </c:pt>
                <c:pt idx="7">
                  <c:v>2317032.17578125</c:v>
                </c:pt>
                <c:pt idx="8">
                  <c:v>2894436.21484375</c:v>
                </c:pt>
                <c:pt idx="9">
                  <c:v>5443875.361328125</c:v>
                </c:pt>
                <c:pt idx="10">
                  <c:v>6992449.4951171875</c:v>
                </c:pt>
                <c:pt idx="11">
                  <c:v>10899762.319335937</c:v>
                </c:pt>
                <c:pt idx="12">
                  <c:v>15694831.3359375</c:v>
                </c:pt>
              </c:numCache>
            </c:numRef>
          </c:val>
        </c:ser>
        <c:ser>
          <c:idx val="2"/>
          <c:order val="2"/>
          <c:tx>
            <c:strRef>
              <c:f>'ΔΔ ανά Περιφέρεια'!$D$3:$D$4</c:f>
              <c:strCache>
                <c:ptCount val="1"/>
                <c:pt idx="0">
                  <c:v>Λοιποί (Ερευνητικός Οργ.)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'ΔΔ ανά Περιφέρεια'!$A$5:$A$18</c:f>
              <c:strCache>
                <c:ptCount val="13"/>
                <c:pt idx="0">
                  <c:v>Νοτίου Αιγαίου</c:v>
                </c:pt>
                <c:pt idx="1">
                  <c:v>Ιονίων Νήσων</c:v>
                </c:pt>
                <c:pt idx="2">
                  <c:v>Πελοποννήσου</c:v>
                </c:pt>
                <c:pt idx="3">
                  <c:v>Στερεάς Ελλάδας</c:v>
                </c:pt>
                <c:pt idx="4">
                  <c:v>Βορείου Αιγαίου</c:v>
                </c:pt>
                <c:pt idx="5">
                  <c:v>Δυτικής Μακεδονίας</c:v>
                </c:pt>
                <c:pt idx="6">
                  <c:v>Ηπείρου</c:v>
                </c:pt>
                <c:pt idx="7">
                  <c:v>Θεσσαλίας</c:v>
                </c:pt>
                <c:pt idx="8">
                  <c:v>Ανατολικής Μακεδονίας και Θράκης</c:v>
                </c:pt>
                <c:pt idx="9">
                  <c:v>Δυτικής Ελλάδας</c:v>
                </c:pt>
                <c:pt idx="10">
                  <c:v>Κρήτης</c:v>
                </c:pt>
                <c:pt idx="11">
                  <c:v>Κεντρικής Μακεδονίας</c:v>
                </c:pt>
                <c:pt idx="12">
                  <c:v>Αττικής</c:v>
                </c:pt>
              </c:strCache>
            </c:strRef>
          </c:cat>
          <c:val>
            <c:numRef>
              <c:f>'ΔΔ ανά Περιφέρεια'!$D$5:$D$18</c:f>
              <c:numCache>
                <c:formatCode>General</c:formatCode>
                <c:ptCount val="13"/>
                <c:pt idx="11" formatCode="#,##0">
                  <c:v>60328.11328125</c:v>
                </c:pt>
                <c:pt idx="12" formatCode="#,##0">
                  <c:v>763773.5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29006336"/>
        <c:axId val="229012224"/>
      </c:barChart>
      <c:catAx>
        <c:axId val="229006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29012224"/>
        <c:crosses val="autoZero"/>
        <c:auto val="1"/>
        <c:lblAlgn val="ctr"/>
        <c:lblOffset val="100"/>
        <c:noMultiLvlLbl val="0"/>
      </c:catAx>
      <c:valAx>
        <c:axId val="229012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2900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600" b="1" i="0" baseline="0" dirty="0" smtClean="0"/>
              <a:t>Δ.Δ </a:t>
            </a:r>
            <a:r>
              <a:rPr lang="el-GR" sz="1600" b="1" i="0" baseline="0" dirty="0"/>
              <a:t>(€)</a:t>
            </a:r>
            <a:r>
              <a:rPr lang="en-US" sz="1600" b="1" i="0" baseline="0" dirty="0"/>
              <a:t> </a:t>
            </a:r>
            <a:r>
              <a:rPr lang="el-GR" sz="1600" b="1" i="0" baseline="0" dirty="0"/>
              <a:t>από ελληνικούς </a:t>
            </a:r>
            <a:r>
              <a:rPr lang="el-GR" sz="1600" b="1" i="0" baseline="0" dirty="0" smtClean="0"/>
              <a:t>φορείς ανά χώρα</a:t>
            </a:r>
            <a:endParaRPr lang="el-GR" sz="1600" dirty="0"/>
          </a:p>
          <a:p>
            <a:pPr>
              <a:defRPr/>
            </a:pPr>
            <a:r>
              <a:rPr lang="el-GR" sz="1400" b="0" i="0" baseline="0" dirty="0"/>
              <a:t>Δεδομένα: ΠΣΚΕ, Επεξεργασία: ΓΓΕΤ, 23/11/2017</a:t>
            </a:r>
            <a:endParaRPr lang="en-US" sz="14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Επιχείρηση</c:v>
          </c:tx>
          <c:invertIfNegative val="0"/>
          <c:cat>
            <c:strLit>
              <c:ptCount val="2"/>
              <c:pt idx="0">
                <c:v>Ελλάδα - Ρωσία</c:v>
              </c:pt>
              <c:pt idx="1">
                <c:v>Ελλάδα - Γερμανία</c:v>
              </c:pt>
            </c:strLit>
          </c:cat>
          <c:val>
            <c:numLit>
              <c:formatCode>General</c:formatCode>
              <c:ptCount val="2"/>
              <c:pt idx="0">
                <c:v>0</c:v>
              </c:pt>
              <c:pt idx="1">
                <c:v>2737126.77</c:v>
              </c:pt>
            </c:numLit>
          </c:val>
        </c:ser>
        <c:ser>
          <c:idx val="1"/>
          <c:order val="1"/>
          <c:tx>
            <c:v>Ερευνητικός Οργανισμός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Lit>
              <c:ptCount val="2"/>
              <c:pt idx="0">
                <c:v>Ελλάδα - Ρωσία</c:v>
              </c:pt>
              <c:pt idx="1">
                <c:v>Ελλάδα - Γερμανία</c:v>
              </c:pt>
            </c:strLit>
          </c:cat>
          <c:val>
            <c:numLit>
              <c:formatCode>General</c:formatCode>
              <c:ptCount val="2"/>
              <c:pt idx="0">
                <c:v>1716457.5</c:v>
              </c:pt>
              <c:pt idx="1">
                <c:v>5437189.25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0045440"/>
        <c:axId val="170046976"/>
      </c:barChart>
      <c:catAx>
        <c:axId val="170045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0046976"/>
        <c:crosses val="autoZero"/>
        <c:auto val="1"/>
        <c:lblAlgn val="ctr"/>
        <c:lblOffset val="100"/>
        <c:noMultiLvlLbl val="0"/>
      </c:catAx>
      <c:valAx>
        <c:axId val="170046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10000">
            <a:noFill/>
          </a:ln>
        </c:spPr>
        <c:crossAx val="170045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l-GR" sz="1400" b="1" i="0" baseline="0" dirty="0" smtClean="0"/>
              <a:t>Δ.Δ </a:t>
            </a:r>
            <a:r>
              <a:rPr lang="el-GR" sz="1400" b="1" i="0" baseline="0" dirty="0"/>
              <a:t>(€)</a:t>
            </a:r>
            <a:r>
              <a:rPr lang="en-US" sz="1400" b="1" i="0" baseline="0" dirty="0"/>
              <a:t> </a:t>
            </a:r>
            <a:r>
              <a:rPr lang="el-GR" sz="1400" b="1" i="0" baseline="0" dirty="0"/>
              <a:t>από ελληνικούς φορείς</a:t>
            </a:r>
            <a:r>
              <a:rPr lang="en-US" sz="1400" b="1" i="0" baseline="0" dirty="0"/>
              <a:t> </a:t>
            </a:r>
            <a:r>
              <a:rPr lang="el-GR" sz="1400" b="1" i="0" baseline="0" dirty="0"/>
              <a:t>ανά Περιφέρεια</a:t>
            </a:r>
            <a:endParaRPr lang="el-GR" sz="1400" b="0" i="0" baseline="0" dirty="0"/>
          </a:p>
          <a:p>
            <a:pPr>
              <a:defRPr sz="1400"/>
            </a:pPr>
            <a:r>
              <a:rPr lang="el-GR" sz="1200" b="0" i="0" baseline="0" dirty="0"/>
              <a:t>Δεδομένα: ΠΣΚΕ, Επεξεργασία: ΓΓΕΤ, </a:t>
            </a:r>
            <a:r>
              <a:rPr lang="el-GR" sz="1200" b="0" i="0" baseline="0" dirty="0" smtClean="0"/>
              <a:t>23/11/2017</a:t>
            </a:r>
            <a:endParaRPr lang="el-GR" sz="1200" b="0" i="0" baseline="0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synola!$B$111</c:f>
              <c:strCache>
                <c:ptCount val="1"/>
                <c:pt idx="0">
                  <c:v>επιχείρηση</c:v>
                </c:pt>
              </c:strCache>
            </c:strRef>
          </c:tx>
          <c:invertIfNegative val="0"/>
          <c:cat>
            <c:strRef>
              <c:f>synola!$A$112:$A$121</c:f>
              <c:strCache>
                <c:ptCount val="10"/>
                <c:pt idx="0">
                  <c:v>ΒΟΡ. ΑΙΓΙΑΟΥ</c:v>
                </c:pt>
                <c:pt idx="1">
                  <c:v>ΠΕΛΟΠΟΝΝΗΣΟΥ</c:v>
                </c:pt>
                <c:pt idx="2">
                  <c:v>ΗΠΕΙΡΟΥ</c:v>
                </c:pt>
                <c:pt idx="3">
                  <c:v>ΔΥΤΙΚΗΣ ΜΑΚΕΔΟΝΙΑΣ</c:v>
                </c:pt>
                <c:pt idx="4">
                  <c:v>ΘΕΣΑΛΛΙΑΣ</c:v>
                </c:pt>
                <c:pt idx="5">
                  <c:v>ΚΡΗΤΗΣ</c:v>
                </c:pt>
                <c:pt idx="6">
                  <c:v>ΑΝΑΤΟΛΙΚΗΣ ΜΑΚΕΔΟΝΙΑΣ - ΘΡΑΚΗΣ</c:v>
                </c:pt>
                <c:pt idx="7">
                  <c:v>ΔΥΤΙΚΗΣ ΕΛΛΑΔΑΣ</c:v>
                </c:pt>
                <c:pt idx="8">
                  <c:v>ΚΕΝΤΡΙΚΗΣ ΜΑΚΕΔΟΝΙΑΣ</c:v>
                </c:pt>
                <c:pt idx="9">
                  <c:v>ΑΤΤΙΚΗΣ</c:v>
                </c:pt>
              </c:strCache>
            </c:strRef>
          </c:cat>
          <c:val>
            <c:numRef>
              <c:f>synola!$B$112:$B$121</c:f>
              <c:numCache>
                <c:formatCode>_-* #,##0.00\ [$€-408]_-;\-* #,##0.00\ [$€-408]_-;_-* "-"??\ [$€-408]_-;_-@_-</c:formatCode>
                <c:ptCount val="10"/>
                <c:pt idx="0">
                  <c:v>63140</c:v>
                </c:pt>
                <c:pt idx="1">
                  <c:v>76997.570000000007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39600</c:v>
                </c:pt>
                <c:pt idx="6">
                  <c:v>317560</c:v>
                </c:pt>
                <c:pt idx="7">
                  <c:v>400000</c:v>
                </c:pt>
                <c:pt idx="8">
                  <c:v>798014.2</c:v>
                </c:pt>
                <c:pt idx="9">
                  <c:v>1021690</c:v>
                </c:pt>
              </c:numCache>
            </c:numRef>
          </c:val>
        </c:ser>
        <c:ser>
          <c:idx val="1"/>
          <c:order val="1"/>
          <c:tx>
            <c:strRef>
              <c:f>synola!$C$111</c:f>
              <c:strCache>
                <c:ptCount val="1"/>
                <c:pt idx="0">
                  <c:v>ερευνητικός οργανισμός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synola!$A$112:$A$121</c:f>
              <c:strCache>
                <c:ptCount val="10"/>
                <c:pt idx="0">
                  <c:v>ΒΟΡ. ΑΙΓΙΑΟΥ</c:v>
                </c:pt>
                <c:pt idx="1">
                  <c:v>ΠΕΛΟΠΟΝΝΗΣΟΥ</c:v>
                </c:pt>
                <c:pt idx="2">
                  <c:v>ΗΠΕΙΡΟΥ</c:v>
                </c:pt>
                <c:pt idx="3">
                  <c:v>ΔΥΤΙΚΗΣ ΜΑΚΕΔΟΝΙΑΣ</c:v>
                </c:pt>
                <c:pt idx="4">
                  <c:v>ΘΕΣΑΛΛΙΑΣ</c:v>
                </c:pt>
                <c:pt idx="5">
                  <c:v>ΚΡΗΤΗΣ</c:v>
                </c:pt>
                <c:pt idx="6">
                  <c:v>ΑΝΑΤΟΛΙΚΗΣ ΜΑΚΕΔΟΝΙΑΣ - ΘΡΑΚΗΣ</c:v>
                </c:pt>
                <c:pt idx="7">
                  <c:v>ΔΥΤΙΚΗΣ ΕΛΛΑΔΑΣ</c:v>
                </c:pt>
                <c:pt idx="8">
                  <c:v>ΚΕΝΤΡΙΚΗΣ ΜΑΚΕΔΟΝΙΑΣ</c:v>
                </c:pt>
                <c:pt idx="9">
                  <c:v>ΑΤΤΙΚΗΣ</c:v>
                </c:pt>
              </c:strCache>
            </c:strRef>
          </c:cat>
          <c:val>
            <c:numRef>
              <c:f>synola!$C$112:$C$121</c:f>
              <c:numCache>
                <c:formatCode>_-* #,##0.00\ [$€-408]_-;\-* #,##0.00\ [$€-408]_-;_-* "-"??\ [$€-408]_-;_-@_-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150000</c:v>
                </c:pt>
                <c:pt idx="3">
                  <c:v>268750</c:v>
                </c:pt>
                <c:pt idx="4">
                  <c:v>797459.91</c:v>
                </c:pt>
                <c:pt idx="5">
                  <c:v>953272.5</c:v>
                </c:pt>
                <c:pt idx="6">
                  <c:v>891468.74</c:v>
                </c:pt>
                <c:pt idx="7">
                  <c:v>968661.85</c:v>
                </c:pt>
                <c:pt idx="8">
                  <c:v>1555390</c:v>
                </c:pt>
                <c:pt idx="9">
                  <c:v>1568643.75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7948928"/>
        <c:axId val="177954816"/>
      </c:barChart>
      <c:catAx>
        <c:axId val="1779489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77954816"/>
        <c:crosses val="autoZero"/>
        <c:auto val="1"/>
        <c:lblAlgn val="ctr"/>
        <c:lblOffset val="100"/>
        <c:noMultiLvlLbl val="0"/>
      </c:catAx>
      <c:valAx>
        <c:axId val="177954816"/>
        <c:scaling>
          <c:orientation val="minMax"/>
        </c:scaling>
        <c:delete val="0"/>
        <c:axPos val="b"/>
        <c:majorGridlines/>
        <c:numFmt formatCode="_-* #,##0.00\ [$€-408]_-;\-* #,##0.00\ [$€-408]_-;_-* &quot;-&quot;??\ [$€-408]_-;_-@_-" sourceLinked="1"/>
        <c:majorTickMark val="none"/>
        <c:minorTickMark val="none"/>
        <c:tickLblPos val="nextTo"/>
        <c:spPr>
          <a:ln w="10000">
            <a:noFill/>
          </a:ln>
        </c:spPr>
        <c:crossAx val="177948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20751-6B0B-4337-8306-C3974A66D0C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6A1054F-79CE-4321-B669-4B0B00C6CA3D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Aft>
              <a:spcPts val="1200"/>
            </a:spcAft>
          </a:pPr>
          <a:r>
            <a:rPr lang="el-GR" sz="2000" dirty="0" smtClean="0"/>
            <a:t>Υποβολές:            2.426 προτάσεις</a:t>
          </a:r>
        </a:p>
        <a:p>
          <a:pPr>
            <a:spcAft>
              <a:spcPts val="1200"/>
            </a:spcAft>
          </a:pPr>
          <a:r>
            <a:rPr lang="el-GR" sz="2000" dirty="0" smtClean="0"/>
            <a:t>Προϋπολογισμός: 1,64 δις € </a:t>
          </a:r>
        </a:p>
        <a:p>
          <a:pPr>
            <a:spcAft>
              <a:spcPts val="1200"/>
            </a:spcAft>
          </a:pPr>
          <a:r>
            <a:rPr lang="el-GR" sz="2000" dirty="0" smtClean="0"/>
            <a:t> Αιτούμενη δημόσια δαπάνη:   1,39 δις €</a:t>
          </a:r>
          <a:endParaRPr lang="el-GR" sz="2000" dirty="0"/>
        </a:p>
      </dgm:t>
    </dgm:pt>
    <dgm:pt modelId="{455A8299-7796-4E36-802C-A43643EDDD67}" type="parTrans" cxnId="{CA9A7E1F-848A-48D3-8221-CBFA140339DA}">
      <dgm:prSet/>
      <dgm:spPr/>
      <dgm:t>
        <a:bodyPr/>
        <a:lstStyle/>
        <a:p>
          <a:endParaRPr lang="el-GR"/>
        </a:p>
      </dgm:t>
    </dgm:pt>
    <dgm:pt modelId="{C2FA9EBE-4695-456E-B1CB-6F8634C421AF}" type="sibTrans" cxnId="{CA9A7E1F-848A-48D3-8221-CBFA140339DA}">
      <dgm:prSet/>
      <dgm:spPr/>
      <dgm:t>
        <a:bodyPr/>
        <a:lstStyle/>
        <a:p>
          <a:endParaRPr lang="el-GR"/>
        </a:p>
      </dgm:t>
    </dgm:pt>
    <dgm:pt modelId="{DBD43417-0B6F-42F5-8432-76AF3366988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l-GR" sz="2000" dirty="0" smtClean="0"/>
            <a:t>Αποτελέσματα:</a:t>
          </a:r>
        </a:p>
        <a:p>
          <a:r>
            <a:rPr lang="el-GR" sz="2000" dirty="0" smtClean="0"/>
            <a:t>Προσωρινός κατάλογος δικαιούχων</a:t>
          </a:r>
        </a:p>
        <a:p>
          <a:r>
            <a:rPr lang="el-GR" sz="2000" dirty="0" smtClean="0"/>
            <a:t>Εγκεκριμένη </a:t>
          </a:r>
          <a:r>
            <a:rPr lang="el-GR" sz="2000" dirty="0" err="1" smtClean="0"/>
            <a:t>δδ</a:t>
          </a:r>
          <a:r>
            <a:rPr lang="el-GR" sz="2000" dirty="0" smtClean="0"/>
            <a:t>:</a:t>
          </a:r>
        </a:p>
        <a:p>
          <a:r>
            <a:rPr lang="el-GR" sz="2000" dirty="0" smtClean="0"/>
            <a:t>286, 438 εκ. €</a:t>
          </a:r>
          <a:endParaRPr lang="el-GR" sz="2000" dirty="0"/>
        </a:p>
      </dgm:t>
    </dgm:pt>
    <dgm:pt modelId="{FF7F59AE-449F-4878-A040-E98793395D52}" type="parTrans" cxnId="{CE2ADDF1-C8F3-4E9F-ADD4-E91F5774D27F}">
      <dgm:prSet/>
      <dgm:spPr/>
      <dgm:t>
        <a:bodyPr/>
        <a:lstStyle/>
        <a:p>
          <a:endParaRPr lang="el-GR"/>
        </a:p>
      </dgm:t>
    </dgm:pt>
    <dgm:pt modelId="{1BA42CF0-CAF6-4948-94E2-B92EE5BB3AD5}" type="sibTrans" cxnId="{CE2ADDF1-C8F3-4E9F-ADD4-E91F5774D27F}">
      <dgm:prSet/>
      <dgm:spPr/>
      <dgm:t>
        <a:bodyPr/>
        <a:lstStyle/>
        <a:p>
          <a:endParaRPr lang="el-GR"/>
        </a:p>
      </dgm:t>
    </dgm:pt>
    <dgm:pt modelId="{0711E06F-D8B8-44BC-8BD9-6B6DAB304314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l-GR" sz="2000" dirty="0" smtClean="0"/>
            <a:t>Αξιολόγηση:</a:t>
          </a:r>
        </a:p>
        <a:p>
          <a:r>
            <a:rPr lang="el-GR" sz="2000" dirty="0" smtClean="0"/>
            <a:t>Ολοκληρώθηκε</a:t>
          </a:r>
        </a:p>
      </dgm:t>
    </dgm:pt>
    <dgm:pt modelId="{0CD3AE17-19AB-47AB-9472-9B16EC478EF2}" type="parTrans" cxnId="{0438D13E-2143-4C7D-8E23-4AD103F23380}">
      <dgm:prSet/>
      <dgm:spPr/>
      <dgm:t>
        <a:bodyPr/>
        <a:lstStyle/>
        <a:p>
          <a:endParaRPr lang="el-GR"/>
        </a:p>
      </dgm:t>
    </dgm:pt>
    <dgm:pt modelId="{2C0E2421-6421-4754-A444-EF7465D00D2D}" type="sibTrans" cxnId="{0438D13E-2143-4C7D-8E23-4AD103F23380}">
      <dgm:prSet/>
      <dgm:spPr/>
      <dgm:t>
        <a:bodyPr/>
        <a:lstStyle/>
        <a:p>
          <a:endParaRPr lang="el-GR"/>
        </a:p>
      </dgm:t>
    </dgm:pt>
    <dgm:pt modelId="{A7ED7E11-1230-4C5E-B745-1E7657FFE97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sz="2000" dirty="0" smtClean="0"/>
            <a:t>Καταληκτική ημερομηνία: </a:t>
          </a:r>
        </a:p>
        <a:p>
          <a:r>
            <a:rPr lang="el-GR" sz="2000" dirty="0" smtClean="0"/>
            <a:t>17 Ιουνίου 2017</a:t>
          </a:r>
        </a:p>
      </dgm:t>
    </dgm:pt>
    <dgm:pt modelId="{0815C097-25E0-4998-B8A4-67CB3AECD2E4}" type="parTrans" cxnId="{2CEFF680-3171-4722-887C-8BA084F4312E}">
      <dgm:prSet/>
      <dgm:spPr/>
      <dgm:t>
        <a:bodyPr/>
        <a:lstStyle/>
        <a:p>
          <a:endParaRPr lang="el-GR"/>
        </a:p>
      </dgm:t>
    </dgm:pt>
    <dgm:pt modelId="{274F905C-0F46-494D-8F95-DB7D5775CAED}" type="sibTrans" cxnId="{2CEFF680-3171-4722-887C-8BA084F4312E}">
      <dgm:prSet/>
      <dgm:spPr/>
      <dgm:t>
        <a:bodyPr/>
        <a:lstStyle/>
        <a:p>
          <a:endParaRPr lang="el-GR"/>
        </a:p>
      </dgm:t>
    </dgm:pt>
    <dgm:pt modelId="{A3C7553A-89A9-4EE2-86F1-1953B736D838}" type="pres">
      <dgm:prSet presAssocID="{2DE20751-6B0B-4337-8306-C3974A66D0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700D2F9-1BFC-4915-B6DD-38D1A245B020}" type="pres">
      <dgm:prSet presAssocID="{A7ED7E11-1230-4C5E-B745-1E7657FFE97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9B6DA19-43C5-4BEF-913B-67923321E59C}" type="pres">
      <dgm:prSet presAssocID="{274F905C-0F46-494D-8F95-DB7D5775CAED}" presName="sibTrans" presStyleCnt="0"/>
      <dgm:spPr/>
    </dgm:pt>
    <dgm:pt modelId="{F649FDD6-3233-4534-96DD-3E6A82D0445A}" type="pres">
      <dgm:prSet presAssocID="{F6A1054F-79CE-4321-B669-4B0B00C6CA3D}" presName="node" presStyleLbl="node1" presStyleIdx="1" presStyleCnt="4" custScaleX="10999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51DB8E-4037-4221-8C69-965BB1CB5331}" type="pres">
      <dgm:prSet presAssocID="{C2FA9EBE-4695-456E-B1CB-6F8634C421AF}" presName="sibTrans" presStyleCnt="0"/>
      <dgm:spPr/>
    </dgm:pt>
    <dgm:pt modelId="{2D01F670-DE23-4F8E-A7CF-3FE86C7D4BA4}" type="pres">
      <dgm:prSet presAssocID="{0711E06F-D8B8-44BC-8BD9-6B6DAB30431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F1737B-571E-4234-98B0-B1074B90F2C9}" type="pres">
      <dgm:prSet presAssocID="{2C0E2421-6421-4754-A444-EF7465D00D2D}" presName="sibTrans" presStyleCnt="0"/>
      <dgm:spPr/>
    </dgm:pt>
    <dgm:pt modelId="{E402E08E-4380-4AB7-BDFA-A5737A8936BF}" type="pres">
      <dgm:prSet presAssocID="{DBD43417-0B6F-42F5-8432-76AF336698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438D13E-2143-4C7D-8E23-4AD103F23380}" srcId="{2DE20751-6B0B-4337-8306-C3974A66D0C6}" destId="{0711E06F-D8B8-44BC-8BD9-6B6DAB304314}" srcOrd="2" destOrd="0" parTransId="{0CD3AE17-19AB-47AB-9472-9B16EC478EF2}" sibTransId="{2C0E2421-6421-4754-A444-EF7465D00D2D}"/>
    <dgm:cxn modelId="{B5AA0D5D-92DC-4789-8217-E7DC96574EDE}" type="presOf" srcId="{0711E06F-D8B8-44BC-8BD9-6B6DAB304314}" destId="{2D01F670-DE23-4F8E-A7CF-3FE86C7D4BA4}" srcOrd="0" destOrd="0" presId="urn:microsoft.com/office/officeart/2005/8/layout/hList6"/>
    <dgm:cxn modelId="{2CEFF680-3171-4722-887C-8BA084F4312E}" srcId="{2DE20751-6B0B-4337-8306-C3974A66D0C6}" destId="{A7ED7E11-1230-4C5E-B745-1E7657FFE973}" srcOrd="0" destOrd="0" parTransId="{0815C097-25E0-4998-B8A4-67CB3AECD2E4}" sibTransId="{274F905C-0F46-494D-8F95-DB7D5775CAED}"/>
    <dgm:cxn modelId="{CA9A7E1F-848A-48D3-8221-CBFA140339DA}" srcId="{2DE20751-6B0B-4337-8306-C3974A66D0C6}" destId="{F6A1054F-79CE-4321-B669-4B0B00C6CA3D}" srcOrd="1" destOrd="0" parTransId="{455A8299-7796-4E36-802C-A43643EDDD67}" sibTransId="{C2FA9EBE-4695-456E-B1CB-6F8634C421AF}"/>
    <dgm:cxn modelId="{CE2ADDF1-C8F3-4E9F-ADD4-E91F5774D27F}" srcId="{2DE20751-6B0B-4337-8306-C3974A66D0C6}" destId="{DBD43417-0B6F-42F5-8432-76AF33669884}" srcOrd="3" destOrd="0" parTransId="{FF7F59AE-449F-4878-A040-E98793395D52}" sibTransId="{1BA42CF0-CAF6-4948-94E2-B92EE5BB3AD5}"/>
    <dgm:cxn modelId="{49F32CF5-0DA1-4F01-A8F9-08BD4BFFFA4D}" type="presOf" srcId="{DBD43417-0B6F-42F5-8432-76AF33669884}" destId="{E402E08E-4380-4AB7-BDFA-A5737A8936BF}" srcOrd="0" destOrd="0" presId="urn:microsoft.com/office/officeart/2005/8/layout/hList6"/>
    <dgm:cxn modelId="{3BA03BF0-DF3C-4973-95D2-623BB4FAE170}" type="presOf" srcId="{2DE20751-6B0B-4337-8306-C3974A66D0C6}" destId="{A3C7553A-89A9-4EE2-86F1-1953B736D838}" srcOrd="0" destOrd="0" presId="urn:microsoft.com/office/officeart/2005/8/layout/hList6"/>
    <dgm:cxn modelId="{E7271BF7-D21A-4FF3-BDE8-5872771A9645}" type="presOf" srcId="{A7ED7E11-1230-4C5E-B745-1E7657FFE973}" destId="{4700D2F9-1BFC-4915-B6DD-38D1A245B020}" srcOrd="0" destOrd="0" presId="urn:microsoft.com/office/officeart/2005/8/layout/hList6"/>
    <dgm:cxn modelId="{4EE8019A-0565-4E47-8FFF-BB3DDC7D2845}" type="presOf" srcId="{F6A1054F-79CE-4321-B669-4B0B00C6CA3D}" destId="{F649FDD6-3233-4534-96DD-3E6A82D0445A}" srcOrd="0" destOrd="0" presId="urn:microsoft.com/office/officeart/2005/8/layout/hList6"/>
    <dgm:cxn modelId="{D393EC39-3878-4E18-B480-5A9E0E35CB82}" type="presParOf" srcId="{A3C7553A-89A9-4EE2-86F1-1953B736D838}" destId="{4700D2F9-1BFC-4915-B6DD-38D1A245B020}" srcOrd="0" destOrd="0" presId="urn:microsoft.com/office/officeart/2005/8/layout/hList6"/>
    <dgm:cxn modelId="{1FF9F1C5-B2D8-4823-8920-531D8C78AF66}" type="presParOf" srcId="{A3C7553A-89A9-4EE2-86F1-1953B736D838}" destId="{19B6DA19-43C5-4BEF-913B-67923321E59C}" srcOrd="1" destOrd="0" presId="urn:microsoft.com/office/officeart/2005/8/layout/hList6"/>
    <dgm:cxn modelId="{3472BB61-0EC2-4838-9051-1087E1C5EA52}" type="presParOf" srcId="{A3C7553A-89A9-4EE2-86F1-1953B736D838}" destId="{F649FDD6-3233-4534-96DD-3E6A82D0445A}" srcOrd="2" destOrd="0" presId="urn:microsoft.com/office/officeart/2005/8/layout/hList6"/>
    <dgm:cxn modelId="{CD5142ED-3DA5-4F93-A480-AAC1D3DD67F6}" type="presParOf" srcId="{A3C7553A-89A9-4EE2-86F1-1953B736D838}" destId="{3551DB8E-4037-4221-8C69-965BB1CB5331}" srcOrd="3" destOrd="0" presId="urn:microsoft.com/office/officeart/2005/8/layout/hList6"/>
    <dgm:cxn modelId="{583D0562-4998-4E85-8F0C-BF029E8F3E10}" type="presParOf" srcId="{A3C7553A-89A9-4EE2-86F1-1953B736D838}" destId="{2D01F670-DE23-4F8E-A7CF-3FE86C7D4BA4}" srcOrd="4" destOrd="0" presId="urn:microsoft.com/office/officeart/2005/8/layout/hList6"/>
    <dgm:cxn modelId="{EE595A01-B8E0-4BD3-BF03-7AE5BAF7439A}" type="presParOf" srcId="{A3C7553A-89A9-4EE2-86F1-1953B736D838}" destId="{AEF1737B-571E-4234-98B0-B1074B90F2C9}" srcOrd="5" destOrd="0" presId="urn:microsoft.com/office/officeart/2005/8/layout/hList6"/>
    <dgm:cxn modelId="{DE0F3DCF-F32F-426B-9EC6-1383F3E74907}" type="presParOf" srcId="{A3C7553A-89A9-4EE2-86F1-1953B736D838}" destId="{E402E08E-4380-4AB7-BDFA-A5737A8936B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34D6F1-A8B8-4F0F-B128-86DFFADB8C8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B144FEB-4C62-4AF4-8691-0EF805289FCC}">
      <dgm:prSet/>
      <dgm:spPr/>
      <dgm:t>
        <a:bodyPr/>
        <a:lstStyle/>
        <a:p>
          <a:pPr rtl="0"/>
          <a:r>
            <a:rPr lang="el-GR" dirty="0" smtClean="0"/>
            <a:t>Αύξηση δημόσιας δαπάνης </a:t>
          </a:r>
        </a:p>
        <a:p>
          <a:pPr rtl="0"/>
          <a:r>
            <a:rPr lang="el-GR" dirty="0" smtClean="0"/>
            <a:t>από 280 σε </a:t>
          </a:r>
          <a:r>
            <a:rPr lang="el-GR" b="1" dirty="0" smtClean="0">
              <a:solidFill>
                <a:srgbClr val="FF0000"/>
              </a:solidFill>
            </a:rPr>
            <a:t>410</a:t>
          </a:r>
          <a:r>
            <a:rPr lang="el-GR" dirty="0" smtClean="0">
              <a:solidFill>
                <a:srgbClr val="FF0000"/>
              </a:solidFill>
            </a:rPr>
            <a:t> εκ. €</a:t>
          </a:r>
          <a:endParaRPr lang="el-GR" dirty="0">
            <a:solidFill>
              <a:srgbClr val="FF0000"/>
            </a:solidFill>
          </a:endParaRPr>
        </a:p>
      </dgm:t>
    </dgm:pt>
    <dgm:pt modelId="{176540A0-2E30-4D1A-9343-EA5B4DB6C0BD}" type="parTrans" cxnId="{F4036C2C-15B2-4989-8180-007288435E67}">
      <dgm:prSet/>
      <dgm:spPr/>
      <dgm:t>
        <a:bodyPr/>
        <a:lstStyle/>
        <a:p>
          <a:endParaRPr lang="el-GR"/>
        </a:p>
      </dgm:t>
    </dgm:pt>
    <dgm:pt modelId="{3735B47C-34E1-4A9D-9353-4A5F43D761D2}" type="sibTrans" cxnId="{F4036C2C-15B2-4989-8180-007288435E67}">
      <dgm:prSet/>
      <dgm:spPr/>
      <dgm:t>
        <a:bodyPr/>
        <a:lstStyle/>
        <a:p>
          <a:endParaRPr lang="el-GR"/>
        </a:p>
      </dgm:t>
    </dgm:pt>
    <dgm:pt modelId="{1A95B4DF-12EB-4E8B-ACF3-2568CD63C9B3}">
      <dgm:prSet/>
      <dgm:spPr/>
      <dgm:t>
        <a:bodyPr/>
        <a:lstStyle/>
        <a:p>
          <a:pPr rtl="0"/>
          <a:r>
            <a:rPr lang="el-GR" dirty="0" err="1" smtClean="0"/>
            <a:t>Εμπροσθοβαρής</a:t>
          </a:r>
          <a:r>
            <a:rPr lang="el-GR" dirty="0" smtClean="0"/>
            <a:t> κατανομή:   </a:t>
          </a:r>
        </a:p>
        <a:p>
          <a:pPr rtl="0"/>
          <a:r>
            <a:rPr lang="el-GR" dirty="0" smtClean="0"/>
            <a:t>Α΄ Κύκλος: από </a:t>
          </a:r>
          <a:r>
            <a:rPr lang="el-GR" dirty="0" smtClean="0">
              <a:solidFill>
                <a:schemeClr val="tx1"/>
              </a:solidFill>
            </a:rPr>
            <a:t>126 σε </a:t>
          </a:r>
          <a:r>
            <a:rPr lang="el-GR" b="1" dirty="0" smtClean="0">
              <a:solidFill>
                <a:srgbClr val="FF0000"/>
              </a:solidFill>
            </a:rPr>
            <a:t>256 εκ. € + 20%</a:t>
          </a:r>
        </a:p>
        <a:p>
          <a:pPr rtl="0"/>
          <a:r>
            <a:rPr lang="el-GR" dirty="0" smtClean="0"/>
            <a:t>Β΄ Κύκλος: 84 εκ. €</a:t>
          </a:r>
        </a:p>
        <a:p>
          <a:pPr rtl="0"/>
          <a:r>
            <a:rPr lang="el-GR" dirty="0" smtClean="0"/>
            <a:t>Γ΄ Κύκλος: 70 εκ. €</a:t>
          </a:r>
          <a:endParaRPr lang="el-GR" dirty="0"/>
        </a:p>
      </dgm:t>
    </dgm:pt>
    <dgm:pt modelId="{3D0ABD15-6BAF-4576-9A2A-AEFFC07BB432}" type="parTrans" cxnId="{9BB424AB-1442-4B25-8F29-B9FCA265C4FC}">
      <dgm:prSet/>
      <dgm:spPr/>
      <dgm:t>
        <a:bodyPr/>
        <a:lstStyle/>
        <a:p>
          <a:endParaRPr lang="el-GR"/>
        </a:p>
      </dgm:t>
    </dgm:pt>
    <dgm:pt modelId="{BD7C9ED3-5667-4A5B-A73D-4EAB64CA4E17}" type="sibTrans" cxnId="{9BB424AB-1442-4B25-8F29-B9FCA265C4FC}">
      <dgm:prSet/>
      <dgm:spPr/>
      <dgm:t>
        <a:bodyPr/>
        <a:lstStyle/>
        <a:p>
          <a:endParaRPr lang="el-GR"/>
        </a:p>
      </dgm:t>
    </dgm:pt>
    <dgm:pt modelId="{AA364461-40D0-44AA-9A6F-AEC61547FFA4}" type="pres">
      <dgm:prSet presAssocID="{E734D6F1-A8B8-4F0F-B128-86DFFADB8C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C0AEE4C-789D-4B6D-8BBC-076829B60308}" type="pres">
      <dgm:prSet presAssocID="{6B144FEB-4C62-4AF4-8691-0EF805289FCC}" presName="circle1" presStyleLbl="node1" presStyleIdx="0" presStyleCnt="2"/>
      <dgm:spPr/>
    </dgm:pt>
    <dgm:pt modelId="{3B59E5C6-2F5F-4C53-93E2-CF04D9E3EF8D}" type="pres">
      <dgm:prSet presAssocID="{6B144FEB-4C62-4AF4-8691-0EF805289FCC}" presName="space" presStyleCnt="0"/>
      <dgm:spPr/>
    </dgm:pt>
    <dgm:pt modelId="{49709EAC-9588-4560-A6A7-E1A6F4BDE075}" type="pres">
      <dgm:prSet presAssocID="{6B144FEB-4C62-4AF4-8691-0EF805289FCC}" presName="rect1" presStyleLbl="alignAcc1" presStyleIdx="0" presStyleCnt="2"/>
      <dgm:spPr/>
      <dgm:t>
        <a:bodyPr/>
        <a:lstStyle/>
        <a:p>
          <a:endParaRPr lang="el-GR"/>
        </a:p>
      </dgm:t>
    </dgm:pt>
    <dgm:pt modelId="{AAC815BE-66EA-49D5-848B-C75B8A596669}" type="pres">
      <dgm:prSet presAssocID="{1A95B4DF-12EB-4E8B-ACF3-2568CD63C9B3}" presName="vertSpace2" presStyleLbl="node1" presStyleIdx="0" presStyleCnt="2"/>
      <dgm:spPr/>
    </dgm:pt>
    <dgm:pt modelId="{D3F3BD07-0395-4186-BBF7-767E86A5B22C}" type="pres">
      <dgm:prSet presAssocID="{1A95B4DF-12EB-4E8B-ACF3-2568CD63C9B3}" presName="circle2" presStyleLbl="node1" presStyleIdx="1" presStyleCnt="2"/>
      <dgm:spPr/>
    </dgm:pt>
    <dgm:pt modelId="{BAFD0472-D32B-4817-87EA-CF1CE047F66E}" type="pres">
      <dgm:prSet presAssocID="{1A95B4DF-12EB-4E8B-ACF3-2568CD63C9B3}" presName="rect2" presStyleLbl="alignAcc1" presStyleIdx="1" presStyleCnt="2"/>
      <dgm:spPr/>
      <dgm:t>
        <a:bodyPr/>
        <a:lstStyle/>
        <a:p>
          <a:endParaRPr lang="el-GR"/>
        </a:p>
      </dgm:t>
    </dgm:pt>
    <dgm:pt modelId="{42B18FB9-9657-4BF0-95D7-857194636E57}" type="pres">
      <dgm:prSet presAssocID="{6B144FEB-4C62-4AF4-8691-0EF805289FC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3E752E7-9AFC-4FCD-83BE-9D3DE0F4397C}" type="pres">
      <dgm:prSet presAssocID="{1A95B4DF-12EB-4E8B-ACF3-2568CD63C9B3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C81617A-09AF-4078-A05B-27596DBA6337}" type="presOf" srcId="{1A95B4DF-12EB-4E8B-ACF3-2568CD63C9B3}" destId="{BAFD0472-D32B-4817-87EA-CF1CE047F66E}" srcOrd="0" destOrd="0" presId="urn:microsoft.com/office/officeart/2005/8/layout/target3"/>
    <dgm:cxn modelId="{BC3FE740-C2C4-492B-ACB6-22F8580D33D0}" type="presOf" srcId="{E734D6F1-A8B8-4F0F-B128-86DFFADB8C87}" destId="{AA364461-40D0-44AA-9A6F-AEC61547FFA4}" srcOrd="0" destOrd="0" presId="urn:microsoft.com/office/officeart/2005/8/layout/target3"/>
    <dgm:cxn modelId="{0BD9DB4E-9DA3-4D35-A0AE-768B5644A254}" type="presOf" srcId="{6B144FEB-4C62-4AF4-8691-0EF805289FCC}" destId="{49709EAC-9588-4560-A6A7-E1A6F4BDE075}" srcOrd="0" destOrd="0" presId="urn:microsoft.com/office/officeart/2005/8/layout/target3"/>
    <dgm:cxn modelId="{F2B1B270-884F-49CC-9AEF-B209948688F3}" type="presOf" srcId="{1A95B4DF-12EB-4E8B-ACF3-2568CD63C9B3}" destId="{63E752E7-9AFC-4FCD-83BE-9D3DE0F4397C}" srcOrd="1" destOrd="0" presId="urn:microsoft.com/office/officeart/2005/8/layout/target3"/>
    <dgm:cxn modelId="{9BB424AB-1442-4B25-8F29-B9FCA265C4FC}" srcId="{E734D6F1-A8B8-4F0F-B128-86DFFADB8C87}" destId="{1A95B4DF-12EB-4E8B-ACF3-2568CD63C9B3}" srcOrd="1" destOrd="0" parTransId="{3D0ABD15-6BAF-4576-9A2A-AEFFC07BB432}" sibTransId="{BD7C9ED3-5667-4A5B-A73D-4EAB64CA4E17}"/>
    <dgm:cxn modelId="{F4036C2C-15B2-4989-8180-007288435E67}" srcId="{E734D6F1-A8B8-4F0F-B128-86DFFADB8C87}" destId="{6B144FEB-4C62-4AF4-8691-0EF805289FCC}" srcOrd="0" destOrd="0" parTransId="{176540A0-2E30-4D1A-9343-EA5B4DB6C0BD}" sibTransId="{3735B47C-34E1-4A9D-9353-4A5F43D761D2}"/>
    <dgm:cxn modelId="{EE86D913-28EE-46E9-9F9E-2F6A8AC296D0}" type="presOf" srcId="{6B144FEB-4C62-4AF4-8691-0EF805289FCC}" destId="{42B18FB9-9657-4BF0-95D7-857194636E57}" srcOrd="1" destOrd="0" presId="urn:microsoft.com/office/officeart/2005/8/layout/target3"/>
    <dgm:cxn modelId="{13CCE5FA-6FAA-446B-9496-C22B82102A82}" type="presParOf" srcId="{AA364461-40D0-44AA-9A6F-AEC61547FFA4}" destId="{9C0AEE4C-789D-4B6D-8BBC-076829B60308}" srcOrd="0" destOrd="0" presId="urn:microsoft.com/office/officeart/2005/8/layout/target3"/>
    <dgm:cxn modelId="{0CDF28C7-0F0F-45AF-882A-9B3D6123C5AC}" type="presParOf" srcId="{AA364461-40D0-44AA-9A6F-AEC61547FFA4}" destId="{3B59E5C6-2F5F-4C53-93E2-CF04D9E3EF8D}" srcOrd="1" destOrd="0" presId="urn:microsoft.com/office/officeart/2005/8/layout/target3"/>
    <dgm:cxn modelId="{209013E2-FFFD-42B1-AC75-145AAF646A88}" type="presParOf" srcId="{AA364461-40D0-44AA-9A6F-AEC61547FFA4}" destId="{49709EAC-9588-4560-A6A7-E1A6F4BDE075}" srcOrd="2" destOrd="0" presId="urn:microsoft.com/office/officeart/2005/8/layout/target3"/>
    <dgm:cxn modelId="{E431B692-9400-408E-A62A-1B6901C8B7AA}" type="presParOf" srcId="{AA364461-40D0-44AA-9A6F-AEC61547FFA4}" destId="{AAC815BE-66EA-49D5-848B-C75B8A596669}" srcOrd="3" destOrd="0" presId="urn:microsoft.com/office/officeart/2005/8/layout/target3"/>
    <dgm:cxn modelId="{FA840C7D-416D-4248-B1FF-3DAE44325926}" type="presParOf" srcId="{AA364461-40D0-44AA-9A6F-AEC61547FFA4}" destId="{D3F3BD07-0395-4186-BBF7-767E86A5B22C}" srcOrd="4" destOrd="0" presId="urn:microsoft.com/office/officeart/2005/8/layout/target3"/>
    <dgm:cxn modelId="{6BE7CC06-5A78-4F82-8966-1863B5AAE124}" type="presParOf" srcId="{AA364461-40D0-44AA-9A6F-AEC61547FFA4}" destId="{BAFD0472-D32B-4817-87EA-CF1CE047F66E}" srcOrd="5" destOrd="0" presId="urn:microsoft.com/office/officeart/2005/8/layout/target3"/>
    <dgm:cxn modelId="{2777BB8D-4530-4B20-A474-9C8B0589EA94}" type="presParOf" srcId="{AA364461-40D0-44AA-9A6F-AEC61547FFA4}" destId="{42B18FB9-9657-4BF0-95D7-857194636E57}" srcOrd="6" destOrd="0" presId="urn:microsoft.com/office/officeart/2005/8/layout/target3"/>
    <dgm:cxn modelId="{7BFE5F3B-52E2-4625-812A-E0CB26C00785}" type="presParOf" srcId="{AA364461-40D0-44AA-9A6F-AEC61547FFA4}" destId="{63E752E7-9AFC-4FCD-83BE-9D3DE0F4397C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B2A538-D4AF-431C-976E-24E236A0FE1D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AD4EE70F-84CF-491E-8867-5CA0C6031950}">
      <dgm:prSet phldrT="[Κείμενο]"/>
      <dgm:spPr/>
      <dgm:t>
        <a:bodyPr/>
        <a:lstStyle/>
        <a:p>
          <a:r>
            <a:rPr lang="el-GR" dirty="0" smtClean="0"/>
            <a:t>Ανοιχτή Καινοτομία στον Πολιτισμό 13 εκ. €</a:t>
          </a:r>
          <a:endParaRPr lang="el-GR" dirty="0"/>
        </a:p>
      </dgm:t>
    </dgm:pt>
    <dgm:pt modelId="{33FD311D-DB07-4AA8-8AD0-B4437E7E849E}" type="parTrans" cxnId="{30F7D28C-A9AB-451A-BBE6-31FB5BD8C912}">
      <dgm:prSet/>
      <dgm:spPr/>
      <dgm:t>
        <a:bodyPr/>
        <a:lstStyle/>
        <a:p>
          <a:endParaRPr lang="el-GR"/>
        </a:p>
      </dgm:t>
    </dgm:pt>
    <dgm:pt modelId="{CD895235-2CF4-4BB0-983B-8A0853B8705D}" type="sibTrans" cxnId="{30F7D28C-A9AB-451A-BBE6-31FB5BD8C912}">
      <dgm:prSet/>
      <dgm:spPr/>
      <dgm:t>
        <a:bodyPr/>
        <a:lstStyle/>
        <a:p>
          <a:endParaRPr lang="el-GR"/>
        </a:p>
      </dgm:t>
    </dgm:pt>
    <dgm:pt modelId="{23604ED4-426A-4531-AD9D-759644FF4E3C}">
      <dgm:prSet phldrT="[Κείμενο]"/>
      <dgm:spPr/>
      <dgm:t>
        <a:bodyPr/>
        <a:lstStyle/>
        <a:p>
          <a:r>
            <a:rPr lang="el-GR" dirty="0" smtClean="0"/>
            <a:t>Υδατοκαλλιέργεια</a:t>
          </a:r>
        </a:p>
        <a:p>
          <a:r>
            <a:rPr lang="el-GR" dirty="0" smtClean="0"/>
            <a:t>5,25 εκ. €</a:t>
          </a:r>
          <a:endParaRPr lang="el-GR" dirty="0"/>
        </a:p>
      </dgm:t>
    </dgm:pt>
    <dgm:pt modelId="{C62FDF70-D777-4667-9AF1-169CFCEF58F6}" type="parTrans" cxnId="{06A690F2-1507-4440-ADD0-17EA1D6EC606}">
      <dgm:prSet/>
      <dgm:spPr/>
      <dgm:t>
        <a:bodyPr/>
        <a:lstStyle/>
        <a:p>
          <a:endParaRPr lang="el-GR"/>
        </a:p>
      </dgm:t>
    </dgm:pt>
    <dgm:pt modelId="{594F66A9-B446-49C5-9210-3E3FA9281C4D}" type="sibTrans" cxnId="{06A690F2-1507-4440-ADD0-17EA1D6EC606}">
      <dgm:prSet/>
      <dgm:spPr/>
      <dgm:t>
        <a:bodyPr/>
        <a:lstStyle/>
        <a:p>
          <a:endParaRPr lang="el-GR"/>
        </a:p>
      </dgm:t>
    </dgm:pt>
    <dgm:pt modelId="{AB6B6C16-1E9D-4849-B15D-9E77F280F3E6}">
      <dgm:prSet phldrT="[Κείμενο]"/>
      <dgm:spPr/>
      <dgm:t>
        <a:bodyPr/>
        <a:lstStyle/>
        <a:p>
          <a:r>
            <a:rPr lang="el-GR" dirty="0" smtClean="0"/>
            <a:t>Βιομηχανικά Υλικά</a:t>
          </a:r>
        </a:p>
        <a:p>
          <a:r>
            <a:rPr lang="el-GR" dirty="0" smtClean="0"/>
            <a:t>6 εκ. €</a:t>
          </a:r>
          <a:endParaRPr lang="el-GR" dirty="0"/>
        </a:p>
      </dgm:t>
    </dgm:pt>
    <dgm:pt modelId="{7856C3DC-2E5F-4AF0-88F5-D2C9B283FAEB}" type="parTrans" cxnId="{516504A5-8BDE-47F1-8DEB-EACA407A950D}">
      <dgm:prSet/>
      <dgm:spPr/>
      <dgm:t>
        <a:bodyPr/>
        <a:lstStyle/>
        <a:p>
          <a:endParaRPr lang="el-GR"/>
        </a:p>
      </dgm:t>
    </dgm:pt>
    <dgm:pt modelId="{B8F0D31F-D9E7-4C11-BFCB-72B5BDDAE330}" type="sibTrans" cxnId="{516504A5-8BDE-47F1-8DEB-EACA407A950D}">
      <dgm:prSet/>
      <dgm:spPr/>
      <dgm:t>
        <a:bodyPr/>
        <a:lstStyle/>
        <a:p>
          <a:endParaRPr lang="el-GR"/>
        </a:p>
      </dgm:t>
    </dgm:pt>
    <dgm:pt modelId="{59FFAFC6-0A4D-4B69-9108-1E692FC1E376}" type="pres">
      <dgm:prSet presAssocID="{3AB2A538-D4AF-431C-976E-24E236A0FE1D}" presName="Name0" presStyleCnt="0">
        <dgm:presLayoutVars>
          <dgm:dir/>
          <dgm:resizeHandles val="exact"/>
        </dgm:presLayoutVars>
      </dgm:prSet>
      <dgm:spPr/>
    </dgm:pt>
    <dgm:pt modelId="{4F7C047D-272B-41D8-8D08-1EE627B1C690}" type="pres">
      <dgm:prSet presAssocID="{3AB2A538-D4AF-431C-976E-24E236A0FE1D}" presName="fgShape" presStyleLbl="fgShp" presStyleIdx="0" presStyleCnt="1" custScaleY="236047"/>
      <dgm:spPr/>
    </dgm:pt>
    <dgm:pt modelId="{75F4C083-3DC9-449D-A911-A0CC87C4E473}" type="pres">
      <dgm:prSet presAssocID="{3AB2A538-D4AF-431C-976E-24E236A0FE1D}" presName="linComp" presStyleCnt="0"/>
      <dgm:spPr/>
    </dgm:pt>
    <dgm:pt modelId="{49BE15DF-3AD7-43AC-AB49-6E75296A13B1}" type="pres">
      <dgm:prSet presAssocID="{AD4EE70F-84CF-491E-8867-5CA0C6031950}" presName="compNode" presStyleCnt="0"/>
      <dgm:spPr/>
    </dgm:pt>
    <dgm:pt modelId="{4EDF9D9C-7792-401C-8994-C26FAC796D40}" type="pres">
      <dgm:prSet presAssocID="{AD4EE70F-84CF-491E-8867-5CA0C6031950}" presName="bkgdShape" presStyleLbl="node1" presStyleIdx="0" presStyleCnt="3"/>
      <dgm:spPr/>
      <dgm:t>
        <a:bodyPr/>
        <a:lstStyle/>
        <a:p>
          <a:endParaRPr lang="el-GR"/>
        </a:p>
      </dgm:t>
    </dgm:pt>
    <dgm:pt modelId="{DB4E77B5-FEB7-4C77-AA6A-DDC2FF7C8E56}" type="pres">
      <dgm:prSet presAssocID="{AD4EE70F-84CF-491E-8867-5CA0C603195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31709A-2120-4966-8946-97C549B25E86}" type="pres">
      <dgm:prSet presAssocID="{AD4EE70F-84CF-491E-8867-5CA0C6031950}" presName="invisiNode" presStyleLbl="node1" presStyleIdx="0" presStyleCnt="3"/>
      <dgm:spPr/>
    </dgm:pt>
    <dgm:pt modelId="{F4C9E3F1-7AFD-4F2C-B6E2-F5E0E1AD67FF}" type="pres">
      <dgm:prSet presAssocID="{AD4EE70F-84CF-491E-8867-5CA0C6031950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8B7A853-43F4-4CAC-8051-6CFAE6F8CD6F}" type="pres">
      <dgm:prSet presAssocID="{CD895235-2CF4-4BB0-983B-8A0853B8705D}" presName="sibTrans" presStyleLbl="sibTrans2D1" presStyleIdx="0" presStyleCnt="0"/>
      <dgm:spPr/>
      <dgm:t>
        <a:bodyPr/>
        <a:lstStyle/>
        <a:p>
          <a:endParaRPr lang="el-GR"/>
        </a:p>
      </dgm:t>
    </dgm:pt>
    <dgm:pt modelId="{123BAB62-5CCA-4F83-B2BE-A38720B2CE45}" type="pres">
      <dgm:prSet presAssocID="{23604ED4-426A-4531-AD9D-759644FF4E3C}" presName="compNode" presStyleCnt="0"/>
      <dgm:spPr/>
    </dgm:pt>
    <dgm:pt modelId="{55C22DB0-0AAA-4424-867C-E4EAD263A1F5}" type="pres">
      <dgm:prSet presAssocID="{23604ED4-426A-4531-AD9D-759644FF4E3C}" presName="bkgdShape" presStyleLbl="node1" presStyleIdx="1" presStyleCnt="3"/>
      <dgm:spPr/>
      <dgm:t>
        <a:bodyPr/>
        <a:lstStyle/>
        <a:p>
          <a:endParaRPr lang="el-GR"/>
        </a:p>
      </dgm:t>
    </dgm:pt>
    <dgm:pt modelId="{1D762EA3-781F-446B-ABFE-6FAA5A74CFC2}" type="pres">
      <dgm:prSet presAssocID="{23604ED4-426A-4531-AD9D-759644FF4E3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46D44A-9FB1-4B91-AE93-C45B2A10FDFD}" type="pres">
      <dgm:prSet presAssocID="{23604ED4-426A-4531-AD9D-759644FF4E3C}" presName="invisiNode" presStyleLbl="node1" presStyleIdx="1" presStyleCnt="3"/>
      <dgm:spPr/>
    </dgm:pt>
    <dgm:pt modelId="{A98AFD5F-6F54-4B9F-8F28-DB4AA97424F0}" type="pres">
      <dgm:prSet presAssocID="{23604ED4-426A-4531-AD9D-759644FF4E3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FA8184C-FB37-4875-8152-6792E22EA450}" type="pres">
      <dgm:prSet presAssocID="{594F66A9-B446-49C5-9210-3E3FA9281C4D}" presName="sibTrans" presStyleLbl="sibTrans2D1" presStyleIdx="0" presStyleCnt="0"/>
      <dgm:spPr/>
      <dgm:t>
        <a:bodyPr/>
        <a:lstStyle/>
        <a:p>
          <a:endParaRPr lang="el-GR"/>
        </a:p>
      </dgm:t>
    </dgm:pt>
    <dgm:pt modelId="{F515987D-F250-4557-8C5B-2B96AA20EE2A}" type="pres">
      <dgm:prSet presAssocID="{AB6B6C16-1E9D-4849-B15D-9E77F280F3E6}" presName="compNode" presStyleCnt="0"/>
      <dgm:spPr/>
    </dgm:pt>
    <dgm:pt modelId="{D8223DEB-D0E8-42DE-B125-9E4CE5CB11E3}" type="pres">
      <dgm:prSet presAssocID="{AB6B6C16-1E9D-4849-B15D-9E77F280F3E6}" presName="bkgdShape" presStyleLbl="node1" presStyleIdx="2" presStyleCnt="3"/>
      <dgm:spPr/>
      <dgm:t>
        <a:bodyPr/>
        <a:lstStyle/>
        <a:p>
          <a:endParaRPr lang="el-GR"/>
        </a:p>
      </dgm:t>
    </dgm:pt>
    <dgm:pt modelId="{364E5856-87C9-48EF-9965-4C1C4201185C}" type="pres">
      <dgm:prSet presAssocID="{AB6B6C16-1E9D-4849-B15D-9E77F280F3E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08AC57-D6A5-4CFF-AB51-0335FA07D0C3}" type="pres">
      <dgm:prSet presAssocID="{AB6B6C16-1E9D-4849-B15D-9E77F280F3E6}" presName="invisiNode" presStyleLbl="node1" presStyleIdx="2" presStyleCnt="3"/>
      <dgm:spPr/>
    </dgm:pt>
    <dgm:pt modelId="{4DCE0BA6-F329-466B-BB95-E6463372D7FC}" type="pres">
      <dgm:prSet presAssocID="{AB6B6C16-1E9D-4849-B15D-9E77F280F3E6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357FEB8-8BD1-47EA-AF5C-DC749C28DAA3}" type="presOf" srcId="{AD4EE70F-84CF-491E-8867-5CA0C6031950}" destId="{DB4E77B5-FEB7-4C77-AA6A-DDC2FF7C8E56}" srcOrd="1" destOrd="0" presId="urn:microsoft.com/office/officeart/2005/8/layout/hList7"/>
    <dgm:cxn modelId="{06A690F2-1507-4440-ADD0-17EA1D6EC606}" srcId="{3AB2A538-D4AF-431C-976E-24E236A0FE1D}" destId="{23604ED4-426A-4531-AD9D-759644FF4E3C}" srcOrd="1" destOrd="0" parTransId="{C62FDF70-D777-4667-9AF1-169CFCEF58F6}" sibTransId="{594F66A9-B446-49C5-9210-3E3FA9281C4D}"/>
    <dgm:cxn modelId="{B49C3346-B2F5-4267-9347-B3608CBA2763}" type="presOf" srcId="{23604ED4-426A-4531-AD9D-759644FF4E3C}" destId="{55C22DB0-0AAA-4424-867C-E4EAD263A1F5}" srcOrd="0" destOrd="0" presId="urn:microsoft.com/office/officeart/2005/8/layout/hList7"/>
    <dgm:cxn modelId="{5730535B-4424-425A-AC6E-7B0CEC7A8BC3}" type="presOf" srcId="{594F66A9-B446-49C5-9210-3E3FA9281C4D}" destId="{AFA8184C-FB37-4875-8152-6792E22EA450}" srcOrd="0" destOrd="0" presId="urn:microsoft.com/office/officeart/2005/8/layout/hList7"/>
    <dgm:cxn modelId="{97C523FF-4203-45FC-9806-E145BBD23BD5}" type="presOf" srcId="{23604ED4-426A-4531-AD9D-759644FF4E3C}" destId="{1D762EA3-781F-446B-ABFE-6FAA5A74CFC2}" srcOrd="1" destOrd="0" presId="urn:microsoft.com/office/officeart/2005/8/layout/hList7"/>
    <dgm:cxn modelId="{30F7D28C-A9AB-451A-BBE6-31FB5BD8C912}" srcId="{3AB2A538-D4AF-431C-976E-24E236A0FE1D}" destId="{AD4EE70F-84CF-491E-8867-5CA0C6031950}" srcOrd="0" destOrd="0" parTransId="{33FD311D-DB07-4AA8-8AD0-B4437E7E849E}" sibTransId="{CD895235-2CF4-4BB0-983B-8A0853B8705D}"/>
    <dgm:cxn modelId="{D727D983-8667-48A5-AF96-EEA519995D3E}" type="presOf" srcId="{3AB2A538-D4AF-431C-976E-24E236A0FE1D}" destId="{59FFAFC6-0A4D-4B69-9108-1E692FC1E376}" srcOrd="0" destOrd="0" presId="urn:microsoft.com/office/officeart/2005/8/layout/hList7"/>
    <dgm:cxn modelId="{38180A11-D92B-4C0B-AB1C-E99AA467862D}" type="presOf" srcId="{AD4EE70F-84CF-491E-8867-5CA0C6031950}" destId="{4EDF9D9C-7792-401C-8994-C26FAC796D40}" srcOrd="0" destOrd="0" presId="urn:microsoft.com/office/officeart/2005/8/layout/hList7"/>
    <dgm:cxn modelId="{4994238C-4432-4D98-9942-E1BA9FEEE660}" type="presOf" srcId="{CD895235-2CF4-4BB0-983B-8A0853B8705D}" destId="{98B7A853-43F4-4CAC-8051-6CFAE6F8CD6F}" srcOrd="0" destOrd="0" presId="urn:microsoft.com/office/officeart/2005/8/layout/hList7"/>
    <dgm:cxn modelId="{E3C08746-EA8B-4179-A020-AE358848A1A0}" type="presOf" srcId="{AB6B6C16-1E9D-4849-B15D-9E77F280F3E6}" destId="{D8223DEB-D0E8-42DE-B125-9E4CE5CB11E3}" srcOrd="0" destOrd="0" presId="urn:microsoft.com/office/officeart/2005/8/layout/hList7"/>
    <dgm:cxn modelId="{516504A5-8BDE-47F1-8DEB-EACA407A950D}" srcId="{3AB2A538-D4AF-431C-976E-24E236A0FE1D}" destId="{AB6B6C16-1E9D-4849-B15D-9E77F280F3E6}" srcOrd="2" destOrd="0" parTransId="{7856C3DC-2E5F-4AF0-88F5-D2C9B283FAEB}" sibTransId="{B8F0D31F-D9E7-4C11-BFCB-72B5BDDAE330}"/>
    <dgm:cxn modelId="{93743A60-EA56-408E-A146-4DCF61725251}" type="presOf" srcId="{AB6B6C16-1E9D-4849-B15D-9E77F280F3E6}" destId="{364E5856-87C9-48EF-9965-4C1C4201185C}" srcOrd="1" destOrd="0" presId="urn:microsoft.com/office/officeart/2005/8/layout/hList7"/>
    <dgm:cxn modelId="{7B2F98B4-F47A-45FF-9719-C168CC592799}" type="presParOf" srcId="{59FFAFC6-0A4D-4B69-9108-1E692FC1E376}" destId="{4F7C047D-272B-41D8-8D08-1EE627B1C690}" srcOrd="0" destOrd="0" presId="urn:microsoft.com/office/officeart/2005/8/layout/hList7"/>
    <dgm:cxn modelId="{2AD34802-8C0D-4AC5-80DD-2F92E344DDFB}" type="presParOf" srcId="{59FFAFC6-0A4D-4B69-9108-1E692FC1E376}" destId="{75F4C083-3DC9-449D-A911-A0CC87C4E473}" srcOrd="1" destOrd="0" presId="urn:microsoft.com/office/officeart/2005/8/layout/hList7"/>
    <dgm:cxn modelId="{045F964A-92E0-4461-BB98-7CC6B7A1F630}" type="presParOf" srcId="{75F4C083-3DC9-449D-A911-A0CC87C4E473}" destId="{49BE15DF-3AD7-43AC-AB49-6E75296A13B1}" srcOrd="0" destOrd="0" presId="urn:microsoft.com/office/officeart/2005/8/layout/hList7"/>
    <dgm:cxn modelId="{0545FF87-5094-4A3B-A02F-15741221E56C}" type="presParOf" srcId="{49BE15DF-3AD7-43AC-AB49-6E75296A13B1}" destId="{4EDF9D9C-7792-401C-8994-C26FAC796D40}" srcOrd="0" destOrd="0" presId="urn:microsoft.com/office/officeart/2005/8/layout/hList7"/>
    <dgm:cxn modelId="{B5303B6A-1724-49CA-8A33-8467DA3731BF}" type="presParOf" srcId="{49BE15DF-3AD7-43AC-AB49-6E75296A13B1}" destId="{DB4E77B5-FEB7-4C77-AA6A-DDC2FF7C8E56}" srcOrd="1" destOrd="0" presId="urn:microsoft.com/office/officeart/2005/8/layout/hList7"/>
    <dgm:cxn modelId="{AF15982E-293A-4016-B526-A6386E515AF3}" type="presParOf" srcId="{49BE15DF-3AD7-43AC-AB49-6E75296A13B1}" destId="{4531709A-2120-4966-8946-97C549B25E86}" srcOrd="2" destOrd="0" presId="urn:microsoft.com/office/officeart/2005/8/layout/hList7"/>
    <dgm:cxn modelId="{541DB6A4-F55F-45AD-A0A5-F9B9A0CDF42F}" type="presParOf" srcId="{49BE15DF-3AD7-43AC-AB49-6E75296A13B1}" destId="{F4C9E3F1-7AFD-4F2C-B6E2-F5E0E1AD67FF}" srcOrd="3" destOrd="0" presId="urn:microsoft.com/office/officeart/2005/8/layout/hList7"/>
    <dgm:cxn modelId="{ED2794A6-85AC-42E5-8863-30A4DDD38894}" type="presParOf" srcId="{75F4C083-3DC9-449D-A911-A0CC87C4E473}" destId="{98B7A853-43F4-4CAC-8051-6CFAE6F8CD6F}" srcOrd="1" destOrd="0" presId="urn:microsoft.com/office/officeart/2005/8/layout/hList7"/>
    <dgm:cxn modelId="{E6398336-085F-4A4D-B005-5B9F6C3D90E2}" type="presParOf" srcId="{75F4C083-3DC9-449D-A911-A0CC87C4E473}" destId="{123BAB62-5CCA-4F83-B2BE-A38720B2CE45}" srcOrd="2" destOrd="0" presId="urn:microsoft.com/office/officeart/2005/8/layout/hList7"/>
    <dgm:cxn modelId="{654EC1B9-D5BD-4C19-B421-10A8FFA06B23}" type="presParOf" srcId="{123BAB62-5CCA-4F83-B2BE-A38720B2CE45}" destId="{55C22DB0-0AAA-4424-867C-E4EAD263A1F5}" srcOrd="0" destOrd="0" presId="urn:microsoft.com/office/officeart/2005/8/layout/hList7"/>
    <dgm:cxn modelId="{E1200518-01F8-4498-B2F8-A91556105470}" type="presParOf" srcId="{123BAB62-5CCA-4F83-B2BE-A38720B2CE45}" destId="{1D762EA3-781F-446B-ABFE-6FAA5A74CFC2}" srcOrd="1" destOrd="0" presId="urn:microsoft.com/office/officeart/2005/8/layout/hList7"/>
    <dgm:cxn modelId="{B49E455D-70D2-437F-9F8D-722FCA93EB18}" type="presParOf" srcId="{123BAB62-5CCA-4F83-B2BE-A38720B2CE45}" destId="{8F46D44A-9FB1-4B91-AE93-C45B2A10FDFD}" srcOrd="2" destOrd="0" presId="urn:microsoft.com/office/officeart/2005/8/layout/hList7"/>
    <dgm:cxn modelId="{07DAF635-55AF-4055-BAB8-989EC7A0BCD9}" type="presParOf" srcId="{123BAB62-5CCA-4F83-B2BE-A38720B2CE45}" destId="{A98AFD5F-6F54-4B9F-8F28-DB4AA97424F0}" srcOrd="3" destOrd="0" presId="urn:microsoft.com/office/officeart/2005/8/layout/hList7"/>
    <dgm:cxn modelId="{AD4C8017-0EEA-41B1-9937-28E662C921E7}" type="presParOf" srcId="{75F4C083-3DC9-449D-A911-A0CC87C4E473}" destId="{AFA8184C-FB37-4875-8152-6792E22EA450}" srcOrd="3" destOrd="0" presId="urn:microsoft.com/office/officeart/2005/8/layout/hList7"/>
    <dgm:cxn modelId="{5043F5AD-2648-4908-B14E-E44600D6BC2B}" type="presParOf" srcId="{75F4C083-3DC9-449D-A911-A0CC87C4E473}" destId="{F515987D-F250-4557-8C5B-2B96AA20EE2A}" srcOrd="4" destOrd="0" presId="urn:microsoft.com/office/officeart/2005/8/layout/hList7"/>
    <dgm:cxn modelId="{E07F4819-B79B-419C-BF7F-C0DE00951A1D}" type="presParOf" srcId="{F515987D-F250-4557-8C5B-2B96AA20EE2A}" destId="{D8223DEB-D0E8-42DE-B125-9E4CE5CB11E3}" srcOrd="0" destOrd="0" presId="urn:microsoft.com/office/officeart/2005/8/layout/hList7"/>
    <dgm:cxn modelId="{E30E2442-872E-4392-BCBE-B59BB00E099E}" type="presParOf" srcId="{F515987D-F250-4557-8C5B-2B96AA20EE2A}" destId="{364E5856-87C9-48EF-9965-4C1C4201185C}" srcOrd="1" destOrd="0" presId="urn:microsoft.com/office/officeart/2005/8/layout/hList7"/>
    <dgm:cxn modelId="{9E38C4E5-5930-4214-AC34-24CD5A737A1B}" type="presParOf" srcId="{F515987D-F250-4557-8C5B-2B96AA20EE2A}" destId="{FA08AC57-D6A5-4CFF-AB51-0335FA07D0C3}" srcOrd="2" destOrd="0" presId="urn:microsoft.com/office/officeart/2005/8/layout/hList7"/>
    <dgm:cxn modelId="{B9DC2B68-86DD-4253-AD5D-347AA5A8BA1B}" type="presParOf" srcId="{F515987D-F250-4557-8C5B-2B96AA20EE2A}" destId="{4DCE0BA6-F329-466B-BB95-E6463372D7F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678844-7FDD-44D1-9282-A91523F9173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F85F3B13-CA1D-4E5B-994A-9BF642AB6B83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400" dirty="0" smtClean="0"/>
            <a:t>Άξονας προτεραιότητας:0</a:t>
          </a:r>
          <a:r>
            <a:rPr lang="en-GB" sz="2400" dirty="0" smtClean="0"/>
            <a:t>1</a:t>
          </a:r>
          <a:r>
            <a:rPr lang="el-GR" sz="2400" dirty="0" smtClean="0"/>
            <a:t>, 0</a:t>
          </a:r>
          <a:r>
            <a:rPr lang="en-GB" sz="2400" dirty="0" smtClean="0"/>
            <a:t>1</a:t>
          </a:r>
          <a:r>
            <a:rPr lang="el-GR" sz="2400" dirty="0" smtClean="0"/>
            <a:t>Σ / Επενδυτική προτεραιότητα</a:t>
          </a:r>
          <a:r>
            <a:rPr lang="en-GB" sz="2400" dirty="0" smtClean="0"/>
            <a:t>1</a:t>
          </a:r>
          <a:r>
            <a:rPr lang="el-GR" sz="2400" dirty="0" smtClean="0"/>
            <a:t>β</a:t>
          </a:r>
          <a:endParaRPr lang="en-GB" sz="2400" dirty="0"/>
        </a:p>
      </dgm:t>
    </dgm:pt>
    <dgm:pt modelId="{08CB85E3-2573-4EF3-8AE1-6119FA97612C}" type="parTrans" cxnId="{C01E103F-740E-4A2B-B37E-6074473DDFBF}">
      <dgm:prSet/>
      <dgm:spPr/>
      <dgm:t>
        <a:bodyPr/>
        <a:lstStyle/>
        <a:p>
          <a:endParaRPr lang="en-GB"/>
        </a:p>
      </dgm:t>
    </dgm:pt>
    <dgm:pt modelId="{393E01A1-122D-4273-9CB2-5471B786262A}" type="sibTrans" cxnId="{C01E103F-740E-4A2B-B37E-6074473DDFBF}">
      <dgm:prSet/>
      <dgm:spPr/>
      <dgm:t>
        <a:bodyPr/>
        <a:lstStyle/>
        <a:p>
          <a:endParaRPr lang="en-GB"/>
        </a:p>
      </dgm:t>
    </dgm:pt>
    <dgm:pt modelId="{4A616C3E-DBF1-44AD-91B0-13605640C6B6}">
      <dgm:prSet custT="1"/>
      <dgm:spPr/>
      <dgm:t>
        <a:bodyPr/>
        <a:lstStyle/>
        <a:p>
          <a:pPr rtl="0"/>
          <a:r>
            <a:rPr lang="el-GR" sz="2800" smtClean="0"/>
            <a:t>Ειδικός</a:t>
          </a:r>
          <a:r>
            <a:rPr lang="el-GR" sz="1000" smtClean="0"/>
            <a:t> </a:t>
          </a:r>
          <a:r>
            <a:rPr lang="el-GR" sz="2800" smtClean="0"/>
            <a:t>Στόχος: 1.1</a:t>
          </a:r>
          <a:endParaRPr lang="en-GB" sz="2800" dirty="0"/>
        </a:p>
      </dgm:t>
    </dgm:pt>
    <dgm:pt modelId="{0FA3B936-103D-41EF-9496-F5320EE116D0}" type="parTrans" cxnId="{26502BD9-8023-456B-B8EA-89D329A0D136}">
      <dgm:prSet/>
      <dgm:spPr/>
      <dgm:t>
        <a:bodyPr/>
        <a:lstStyle/>
        <a:p>
          <a:endParaRPr lang="en-GB"/>
        </a:p>
      </dgm:t>
    </dgm:pt>
    <dgm:pt modelId="{4771D45F-9E8D-4E10-B18A-AAD1D5E947E4}" type="sibTrans" cxnId="{26502BD9-8023-456B-B8EA-89D329A0D136}">
      <dgm:prSet/>
      <dgm:spPr/>
      <dgm:t>
        <a:bodyPr/>
        <a:lstStyle/>
        <a:p>
          <a:endParaRPr lang="en-GB"/>
        </a:p>
      </dgm:t>
    </dgm:pt>
    <dgm:pt modelId="{BAE1DB52-404A-4070-B4F5-A9CB61954D41}">
      <dgm:prSet custT="1"/>
      <dgm:spPr/>
      <dgm:t>
        <a:bodyPr/>
        <a:lstStyle/>
        <a:p>
          <a:pPr rtl="0"/>
          <a:r>
            <a:rPr lang="el-GR" sz="2800" dirty="0" smtClean="0"/>
            <a:t>Δημόσια Δαπάνη: </a:t>
          </a:r>
          <a:r>
            <a:rPr lang="en-US" sz="2800" dirty="0" smtClean="0"/>
            <a:t>4</a:t>
          </a:r>
          <a:r>
            <a:rPr lang="el-GR" sz="2800" dirty="0" smtClean="0"/>
            <a:t>,425</a:t>
          </a:r>
          <a:r>
            <a:rPr lang="en-US" sz="2800" dirty="0" smtClean="0"/>
            <a:t> </a:t>
          </a:r>
          <a:r>
            <a:rPr lang="el-GR" sz="2800" dirty="0" smtClean="0"/>
            <a:t>εκ. € </a:t>
          </a:r>
          <a:endParaRPr lang="en-GB" sz="2800" dirty="0"/>
        </a:p>
      </dgm:t>
    </dgm:pt>
    <dgm:pt modelId="{A8F60E0F-C8B0-4D0E-8B81-1ADABBB428CA}" type="parTrans" cxnId="{D37D5EDF-AE71-4835-8BC4-0A114F598E86}">
      <dgm:prSet/>
      <dgm:spPr/>
      <dgm:t>
        <a:bodyPr/>
        <a:lstStyle/>
        <a:p>
          <a:endParaRPr lang="en-GB"/>
        </a:p>
      </dgm:t>
    </dgm:pt>
    <dgm:pt modelId="{EE767C7B-F024-4964-A4A5-BEF411E81544}" type="sibTrans" cxnId="{D37D5EDF-AE71-4835-8BC4-0A114F598E86}">
      <dgm:prSet/>
      <dgm:spPr/>
      <dgm:t>
        <a:bodyPr/>
        <a:lstStyle/>
        <a:p>
          <a:endParaRPr lang="en-GB"/>
        </a:p>
      </dgm:t>
    </dgm:pt>
    <dgm:pt modelId="{725ED09A-4593-4707-9EC0-F7EF7A56A809}" type="pres">
      <dgm:prSet presAssocID="{4F678844-7FDD-44D1-9282-A91523F917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F02AB02-1ABF-4FD0-A7B4-9628E8BC517F}" type="pres">
      <dgm:prSet presAssocID="{4F678844-7FDD-44D1-9282-A91523F91732}" presName="Name1" presStyleCnt="0"/>
      <dgm:spPr/>
      <dgm:t>
        <a:bodyPr/>
        <a:lstStyle/>
        <a:p>
          <a:endParaRPr lang="el-GR"/>
        </a:p>
      </dgm:t>
    </dgm:pt>
    <dgm:pt modelId="{B7710D40-D236-4E2F-A279-A0FB94EA03F8}" type="pres">
      <dgm:prSet presAssocID="{4F678844-7FDD-44D1-9282-A91523F91732}" presName="cycle" presStyleCnt="0"/>
      <dgm:spPr/>
      <dgm:t>
        <a:bodyPr/>
        <a:lstStyle/>
        <a:p>
          <a:endParaRPr lang="el-GR"/>
        </a:p>
      </dgm:t>
    </dgm:pt>
    <dgm:pt modelId="{9F973AE8-D6B6-40B0-A087-85BEC23EA039}" type="pres">
      <dgm:prSet presAssocID="{4F678844-7FDD-44D1-9282-A91523F91732}" presName="srcNode" presStyleLbl="node1" presStyleIdx="0" presStyleCnt="3"/>
      <dgm:spPr/>
      <dgm:t>
        <a:bodyPr/>
        <a:lstStyle/>
        <a:p>
          <a:endParaRPr lang="el-GR"/>
        </a:p>
      </dgm:t>
    </dgm:pt>
    <dgm:pt modelId="{878A4648-6C1C-4DEA-B61B-7208DEEFD419}" type="pres">
      <dgm:prSet presAssocID="{4F678844-7FDD-44D1-9282-A91523F91732}" presName="conn" presStyleLbl="parChTrans1D2" presStyleIdx="0" presStyleCnt="1"/>
      <dgm:spPr/>
      <dgm:t>
        <a:bodyPr/>
        <a:lstStyle/>
        <a:p>
          <a:endParaRPr lang="en-GB"/>
        </a:p>
      </dgm:t>
    </dgm:pt>
    <dgm:pt modelId="{1478A9E8-A724-442E-8094-AAA18407978C}" type="pres">
      <dgm:prSet presAssocID="{4F678844-7FDD-44D1-9282-A91523F91732}" presName="extraNode" presStyleLbl="node1" presStyleIdx="0" presStyleCnt="3"/>
      <dgm:spPr/>
      <dgm:t>
        <a:bodyPr/>
        <a:lstStyle/>
        <a:p>
          <a:endParaRPr lang="el-GR"/>
        </a:p>
      </dgm:t>
    </dgm:pt>
    <dgm:pt modelId="{13CF8F00-846F-4881-80BB-E9DDD6EF2C06}" type="pres">
      <dgm:prSet presAssocID="{4F678844-7FDD-44D1-9282-A91523F91732}" presName="dstNode" presStyleLbl="node1" presStyleIdx="0" presStyleCnt="3"/>
      <dgm:spPr/>
      <dgm:t>
        <a:bodyPr/>
        <a:lstStyle/>
        <a:p>
          <a:endParaRPr lang="el-GR"/>
        </a:p>
      </dgm:t>
    </dgm:pt>
    <dgm:pt modelId="{096111AC-69A3-0546-BDC7-A2F5C472702A}" type="pres">
      <dgm:prSet presAssocID="{F85F3B13-CA1D-4E5B-994A-9BF642AB6B8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A3356-F254-E746-A4BC-323B2372DA80}" type="pres">
      <dgm:prSet presAssocID="{F85F3B13-CA1D-4E5B-994A-9BF642AB6B83}" presName="accent_1" presStyleCnt="0"/>
      <dgm:spPr/>
      <dgm:t>
        <a:bodyPr/>
        <a:lstStyle/>
        <a:p>
          <a:endParaRPr lang="en-US"/>
        </a:p>
      </dgm:t>
    </dgm:pt>
    <dgm:pt modelId="{CF31A6AA-52FE-45CB-8A5F-593905EF8917}" type="pres">
      <dgm:prSet presAssocID="{F85F3B13-CA1D-4E5B-994A-9BF642AB6B83}" presName="accentRepeatNode" presStyleLbl="solidFgAcc1" presStyleIdx="0" presStyleCnt="3"/>
      <dgm:spPr/>
      <dgm:t>
        <a:bodyPr/>
        <a:lstStyle/>
        <a:p>
          <a:endParaRPr lang="el-GR"/>
        </a:p>
      </dgm:t>
    </dgm:pt>
    <dgm:pt modelId="{51BCACAF-CECB-574A-9D77-FA6B2D265CDA}" type="pres">
      <dgm:prSet presAssocID="{4A616C3E-DBF1-44AD-91B0-13605640C6B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CB23E-FBC4-DD40-BECD-D119B487F5BC}" type="pres">
      <dgm:prSet presAssocID="{4A616C3E-DBF1-44AD-91B0-13605640C6B6}" presName="accent_2" presStyleCnt="0"/>
      <dgm:spPr/>
      <dgm:t>
        <a:bodyPr/>
        <a:lstStyle/>
        <a:p>
          <a:endParaRPr lang="en-US"/>
        </a:p>
      </dgm:t>
    </dgm:pt>
    <dgm:pt modelId="{F1B0A00A-A56B-44F6-B0DD-9AFC5600CEEF}" type="pres">
      <dgm:prSet presAssocID="{4A616C3E-DBF1-44AD-91B0-13605640C6B6}" presName="accentRepeatNode" presStyleLbl="solidFgAcc1" presStyleIdx="1" presStyleCnt="3"/>
      <dgm:spPr/>
      <dgm:t>
        <a:bodyPr/>
        <a:lstStyle/>
        <a:p>
          <a:endParaRPr lang="el-GR"/>
        </a:p>
      </dgm:t>
    </dgm:pt>
    <dgm:pt modelId="{074B7877-1066-5842-94CA-F5455DCE3B98}" type="pres">
      <dgm:prSet presAssocID="{BAE1DB52-404A-4070-B4F5-A9CB61954D4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49BE2-259E-D947-8195-F22F8A4CFA4B}" type="pres">
      <dgm:prSet presAssocID="{BAE1DB52-404A-4070-B4F5-A9CB61954D41}" presName="accent_3" presStyleCnt="0"/>
      <dgm:spPr/>
      <dgm:t>
        <a:bodyPr/>
        <a:lstStyle/>
        <a:p>
          <a:endParaRPr lang="en-US"/>
        </a:p>
      </dgm:t>
    </dgm:pt>
    <dgm:pt modelId="{1513CC57-795C-4F23-BAD5-13895BE31F5B}" type="pres">
      <dgm:prSet presAssocID="{BAE1DB52-404A-4070-B4F5-A9CB61954D41}" presName="accentRepeatNode" presStyleLbl="solidFgAcc1" presStyleIdx="2" presStyleCnt="3"/>
      <dgm:spPr/>
      <dgm:t>
        <a:bodyPr/>
        <a:lstStyle/>
        <a:p>
          <a:endParaRPr lang="el-GR"/>
        </a:p>
      </dgm:t>
    </dgm:pt>
  </dgm:ptLst>
  <dgm:cxnLst>
    <dgm:cxn modelId="{D37D5EDF-AE71-4835-8BC4-0A114F598E86}" srcId="{4F678844-7FDD-44D1-9282-A91523F91732}" destId="{BAE1DB52-404A-4070-B4F5-A9CB61954D41}" srcOrd="2" destOrd="0" parTransId="{A8F60E0F-C8B0-4D0E-8B81-1ADABBB428CA}" sibTransId="{EE767C7B-F024-4964-A4A5-BEF411E81544}"/>
    <dgm:cxn modelId="{04C9331D-DC7D-4CE6-920A-9099E98B08DC}" type="presOf" srcId="{4A616C3E-DBF1-44AD-91B0-13605640C6B6}" destId="{51BCACAF-CECB-574A-9D77-FA6B2D265CDA}" srcOrd="0" destOrd="0" presId="urn:microsoft.com/office/officeart/2008/layout/VerticalCurvedList"/>
    <dgm:cxn modelId="{CC45C64C-5CC1-4F6A-92E1-39128A7E896E}" type="presOf" srcId="{4F678844-7FDD-44D1-9282-A91523F91732}" destId="{725ED09A-4593-4707-9EC0-F7EF7A56A809}" srcOrd="0" destOrd="0" presId="urn:microsoft.com/office/officeart/2008/layout/VerticalCurvedList"/>
    <dgm:cxn modelId="{26502BD9-8023-456B-B8EA-89D329A0D136}" srcId="{4F678844-7FDD-44D1-9282-A91523F91732}" destId="{4A616C3E-DBF1-44AD-91B0-13605640C6B6}" srcOrd="1" destOrd="0" parTransId="{0FA3B936-103D-41EF-9496-F5320EE116D0}" sibTransId="{4771D45F-9E8D-4E10-B18A-AAD1D5E947E4}"/>
    <dgm:cxn modelId="{C01E103F-740E-4A2B-B37E-6074473DDFBF}" srcId="{4F678844-7FDD-44D1-9282-A91523F91732}" destId="{F85F3B13-CA1D-4E5B-994A-9BF642AB6B83}" srcOrd="0" destOrd="0" parTransId="{08CB85E3-2573-4EF3-8AE1-6119FA97612C}" sibTransId="{393E01A1-122D-4273-9CB2-5471B786262A}"/>
    <dgm:cxn modelId="{93C46823-9E30-452F-8A1F-6382CFB3E47D}" type="presOf" srcId="{393E01A1-122D-4273-9CB2-5471B786262A}" destId="{878A4648-6C1C-4DEA-B61B-7208DEEFD419}" srcOrd="0" destOrd="0" presId="urn:microsoft.com/office/officeart/2008/layout/VerticalCurvedList"/>
    <dgm:cxn modelId="{B6B43607-4C7E-4079-8DE4-B0D407A684C5}" type="presOf" srcId="{BAE1DB52-404A-4070-B4F5-A9CB61954D41}" destId="{074B7877-1066-5842-94CA-F5455DCE3B98}" srcOrd="0" destOrd="0" presId="urn:microsoft.com/office/officeart/2008/layout/VerticalCurvedList"/>
    <dgm:cxn modelId="{4DEC7466-295F-478E-BC75-F0FDFA3D4F47}" type="presOf" srcId="{F85F3B13-CA1D-4E5B-994A-9BF642AB6B83}" destId="{096111AC-69A3-0546-BDC7-A2F5C472702A}" srcOrd="0" destOrd="0" presId="urn:microsoft.com/office/officeart/2008/layout/VerticalCurvedList"/>
    <dgm:cxn modelId="{308EE1EA-D076-4383-9E7D-E5C917BAB688}" type="presParOf" srcId="{725ED09A-4593-4707-9EC0-F7EF7A56A809}" destId="{3F02AB02-1ABF-4FD0-A7B4-9628E8BC517F}" srcOrd="0" destOrd="0" presId="urn:microsoft.com/office/officeart/2008/layout/VerticalCurvedList"/>
    <dgm:cxn modelId="{9359F662-9ABD-4519-878B-B6777F6C9234}" type="presParOf" srcId="{3F02AB02-1ABF-4FD0-A7B4-9628E8BC517F}" destId="{B7710D40-D236-4E2F-A279-A0FB94EA03F8}" srcOrd="0" destOrd="0" presId="urn:microsoft.com/office/officeart/2008/layout/VerticalCurvedList"/>
    <dgm:cxn modelId="{7511A009-5F58-4A2F-BD27-9B292C6F978B}" type="presParOf" srcId="{B7710D40-D236-4E2F-A279-A0FB94EA03F8}" destId="{9F973AE8-D6B6-40B0-A087-85BEC23EA039}" srcOrd="0" destOrd="0" presId="urn:microsoft.com/office/officeart/2008/layout/VerticalCurvedList"/>
    <dgm:cxn modelId="{1178E0AB-EA1B-4A83-96ED-133CC782A67E}" type="presParOf" srcId="{B7710D40-D236-4E2F-A279-A0FB94EA03F8}" destId="{878A4648-6C1C-4DEA-B61B-7208DEEFD419}" srcOrd="1" destOrd="0" presId="urn:microsoft.com/office/officeart/2008/layout/VerticalCurvedList"/>
    <dgm:cxn modelId="{A9934A7B-CE0F-44FD-9C6E-1B7BFFD19AF2}" type="presParOf" srcId="{B7710D40-D236-4E2F-A279-A0FB94EA03F8}" destId="{1478A9E8-A724-442E-8094-AAA18407978C}" srcOrd="2" destOrd="0" presId="urn:microsoft.com/office/officeart/2008/layout/VerticalCurvedList"/>
    <dgm:cxn modelId="{9B9F3D29-B43A-495B-AB4C-66E6185CF0DD}" type="presParOf" srcId="{B7710D40-D236-4E2F-A279-A0FB94EA03F8}" destId="{13CF8F00-846F-4881-80BB-E9DDD6EF2C06}" srcOrd="3" destOrd="0" presId="urn:microsoft.com/office/officeart/2008/layout/VerticalCurvedList"/>
    <dgm:cxn modelId="{AA8B0085-F4C0-4623-B043-31BBB7CBFE34}" type="presParOf" srcId="{3F02AB02-1ABF-4FD0-A7B4-9628E8BC517F}" destId="{096111AC-69A3-0546-BDC7-A2F5C472702A}" srcOrd="1" destOrd="0" presId="urn:microsoft.com/office/officeart/2008/layout/VerticalCurvedList"/>
    <dgm:cxn modelId="{63666693-F511-45BF-B816-ED68630A30DB}" type="presParOf" srcId="{3F02AB02-1ABF-4FD0-A7B4-9628E8BC517F}" destId="{B4AA3356-F254-E746-A4BC-323B2372DA80}" srcOrd="2" destOrd="0" presId="urn:microsoft.com/office/officeart/2008/layout/VerticalCurvedList"/>
    <dgm:cxn modelId="{F781643F-3681-4410-B2B8-B9E90F434A5A}" type="presParOf" srcId="{B4AA3356-F254-E746-A4BC-323B2372DA80}" destId="{CF31A6AA-52FE-45CB-8A5F-593905EF8917}" srcOrd="0" destOrd="0" presId="urn:microsoft.com/office/officeart/2008/layout/VerticalCurvedList"/>
    <dgm:cxn modelId="{98FA2C79-EFA8-4948-AD6D-5C6E72FAEF30}" type="presParOf" srcId="{3F02AB02-1ABF-4FD0-A7B4-9628E8BC517F}" destId="{51BCACAF-CECB-574A-9D77-FA6B2D265CDA}" srcOrd="3" destOrd="0" presId="urn:microsoft.com/office/officeart/2008/layout/VerticalCurvedList"/>
    <dgm:cxn modelId="{CBFFCD05-BC08-486E-80C3-6CB6B4860A7E}" type="presParOf" srcId="{3F02AB02-1ABF-4FD0-A7B4-9628E8BC517F}" destId="{94ACB23E-FBC4-DD40-BECD-D119B487F5BC}" srcOrd="4" destOrd="0" presId="urn:microsoft.com/office/officeart/2008/layout/VerticalCurvedList"/>
    <dgm:cxn modelId="{54119BBE-A01E-4C8A-B825-512711CE30CC}" type="presParOf" srcId="{94ACB23E-FBC4-DD40-BECD-D119B487F5BC}" destId="{F1B0A00A-A56B-44F6-B0DD-9AFC5600CEEF}" srcOrd="0" destOrd="0" presId="urn:microsoft.com/office/officeart/2008/layout/VerticalCurvedList"/>
    <dgm:cxn modelId="{9C99C00E-182F-4C3A-9FA1-9923DABD2D59}" type="presParOf" srcId="{3F02AB02-1ABF-4FD0-A7B4-9628E8BC517F}" destId="{074B7877-1066-5842-94CA-F5455DCE3B98}" srcOrd="5" destOrd="0" presId="urn:microsoft.com/office/officeart/2008/layout/VerticalCurvedList"/>
    <dgm:cxn modelId="{8107B7FB-36AD-4B60-858D-D4002BCDF87C}" type="presParOf" srcId="{3F02AB02-1ABF-4FD0-A7B4-9628E8BC517F}" destId="{14A49BE2-259E-D947-8195-F22F8A4CFA4B}" srcOrd="6" destOrd="0" presId="urn:microsoft.com/office/officeart/2008/layout/VerticalCurvedList"/>
    <dgm:cxn modelId="{F5B40EF2-6488-4CE9-B6C2-6F59C37D7C2C}" type="presParOf" srcId="{14A49BE2-259E-D947-8195-F22F8A4CFA4B}" destId="{1513CC57-795C-4F23-BAD5-13895BE31F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1AE1F4-2D6C-4477-BE4E-9ED92006BEDE}" type="doc">
      <dgm:prSet loTypeId="urn:microsoft.com/office/officeart/2005/8/layout/arrow2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7B962119-6C26-BC41-8A46-7504E30F24D1}">
      <dgm:prSet phldrT="[Text]" custT="1"/>
      <dgm:spPr/>
      <dgm:t>
        <a:bodyPr/>
        <a:lstStyle/>
        <a:p>
          <a:endParaRPr lang="el-GR" sz="1500" b="1" dirty="0" smtClean="0"/>
        </a:p>
        <a:p>
          <a:r>
            <a:rPr lang="el-GR" sz="1500" b="1" dirty="0" smtClean="0"/>
            <a:t>Σχεδιασμός Δράσεων -  Προκήρυξη</a:t>
          </a:r>
        </a:p>
        <a:p>
          <a:endParaRPr lang="en-US" sz="1800" dirty="0"/>
        </a:p>
      </dgm:t>
    </dgm:pt>
    <dgm:pt modelId="{D33FC589-C847-6648-B596-D99BC905E836}" type="parTrans" cxnId="{68759D78-057E-4242-848D-38DC77037373}">
      <dgm:prSet/>
      <dgm:spPr/>
      <dgm:t>
        <a:bodyPr/>
        <a:lstStyle/>
        <a:p>
          <a:endParaRPr lang="en-US"/>
        </a:p>
      </dgm:t>
    </dgm:pt>
    <dgm:pt modelId="{3F956B70-0941-EA40-9701-B9DD9EEFD84E}" type="sibTrans" cxnId="{68759D78-057E-4242-848D-38DC77037373}">
      <dgm:prSet/>
      <dgm:spPr/>
      <dgm:t>
        <a:bodyPr/>
        <a:lstStyle/>
        <a:p>
          <a:endParaRPr lang="en-US"/>
        </a:p>
      </dgm:t>
    </dgm:pt>
    <dgm:pt modelId="{8FEF7D77-F23B-A646-90A7-80C687B82701}">
      <dgm:prSet phldrT="[Text]" custT="1"/>
      <dgm:spPr/>
      <dgm:t>
        <a:bodyPr/>
        <a:lstStyle/>
        <a:p>
          <a:r>
            <a:rPr lang="el-GR" sz="1500" b="1" dirty="0" smtClean="0"/>
            <a:t>Υποβολή προτάσεων  </a:t>
          </a:r>
          <a:endParaRPr lang="en-US" sz="1500" b="1" dirty="0"/>
        </a:p>
      </dgm:t>
    </dgm:pt>
    <dgm:pt modelId="{1E877EC8-DCC9-D748-AEB6-4EAFECBCFE63}" type="parTrans" cxnId="{6A7A4749-C10B-674F-BFCC-240197A32CFB}">
      <dgm:prSet/>
      <dgm:spPr/>
      <dgm:t>
        <a:bodyPr/>
        <a:lstStyle/>
        <a:p>
          <a:endParaRPr lang="en-US"/>
        </a:p>
      </dgm:t>
    </dgm:pt>
    <dgm:pt modelId="{0DD3CD68-B351-814F-99A7-923DB55142D1}" type="sibTrans" cxnId="{6A7A4749-C10B-674F-BFCC-240197A32CFB}">
      <dgm:prSet/>
      <dgm:spPr/>
      <dgm:t>
        <a:bodyPr/>
        <a:lstStyle/>
        <a:p>
          <a:endParaRPr lang="en-US"/>
        </a:p>
      </dgm:t>
    </dgm:pt>
    <dgm:pt modelId="{3CBF2BEC-17E1-5743-8BC6-2110D58B3D01}">
      <dgm:prSet phldrT="[Text]" custT="1"/>
      <dgm:spPr/>
      <dgm:t>
        <a:bodyPr/>
        <a:lstStyle/>
        <a:p>
          <a:r>
            <a:rPr lang="el-GR" sz="1500" b="1" dirty="0" smtClean="0"/>
            <a:t>Αξιολόγηση και επιλογή των προτάσεων</a:t>
          </a:r>
          <a:endParaRPr lang="en-US" sz="1500" b="1" dirty="0"/>
        </a:p>
      </dgm:t>
    </dgm:pt>
    <dgm:pt modelId="{95B680D4-E5FC-0E45-9620-723F18068FAE}" type="parTrans" cxnId="{610B7ADE-9644-7D46-9F90-2EB123C349D4}">
      <dgm:prSet/>
      <dgm:spPr/>
      <dgm:t>
        <a:bodyPr/>
        <a:lstStyle/>
        <a:p>
          <a:endParaRPr lang="en-US"/>
        </a:p>
      </dgm:t>
    </dgm:pt>
    <dgm:pt modelId="{7F0B0F1A-7B3A-0043-A746-38A304EDA5FA}" type="sibTrans" cxnId="{610B7ADE-9644-7D46-9F90-2EB123C349D4}">
      <dgm:prSet/>
      <dgm:spPr/>
      <dgm:t>
        <a:bodyPr/>
        <a:lstStyle/>
        <a:p>
          <a:endParaRPr lang="en-US"/>
        </a:p>
      </dgm:t>
    </dgm:pt>
    <dgm:pt modelId="{820C7A01-91D8-E34E-B3D8-4CB63F83F589}">
      <dgm:prSet custT="1"/>
      <dgm:spPr/>
      <dgm:t>
        <a:bodyPr/>
        <a:lstStyle/>
        <a:p>
          <a:r>
            <a:rPr lang="el-GR" sz="1500" b="1" dirty="0" smtClean="0"/>
            <a:t>Υλοποίηση και χρηματοδότηση των έργων</a:t>
          </a:r>
          <a:endParaRPr lang="en-US" sz="1500" b="1" dirty="0"/>
        </a:p>
      </dgm:t>
    </dgm:pt>
    <dgm:pt modelId="{58BD8B12-12D0-5D4F-B8BF-C48C53CF5A9E}" type="parTrans" cxnId="{F8616779-FEED-3B47-8D9F-9E2B891C5532}">
      <dgm:prSet/>
      <dgm:spPr/>
      <dgm:t>
        <a:bodyPr/>
        <a:lstStyle/>
        <a:p>
          <a:endParaRPr lang="en-US"/>
        </a:p>
      </dgm:t>
    </dgm:pt>
    <dgm:pt modelId="{0ED63B0A-E395-0B49-9A74-30A7F4753374}" type="sibTrans" cxnId="{F8616779-FEED-3B47-8D9F-9E2B891C5532}">
      <dgm:prSet/>
      <dgm:spPr/>
      <dgm:t>
        <a:bodyPr/>
        <a:lstStyle/>
        <a:p>
          <a:endParaRPr lang="en-US"/>
        </a:p>
      </dgm:t>
    </dgm:pt>
    <dgm:pt modelId="{FCF8A2D9-A7F8-9A4D-A4A7-211C79D48EDE}">
      <dgm:prSet custT="1"/>
      <dgm:spPr/>
      <dgm:t>
        <a:bodyPr/>
        <a:lstStyle/>
        <a:p>
          <a:r>
            <a:rPr lang="el-GR" sz="1500" b="1" dirty="0" smtClean="0"/>
            <a:t>Παρακολούθηση - Παραλαβή</a:t>
          </a:r>
          <a:endParaRPr lang="en-US" sz="1500" b="1" dirty="0"/>
        </a:p>
      </dgm:t>
    </dgm:pt>
    <dgm:pt modelId="{9F71E546-2B1B-BF44-BDDA-C30D93F23CA2}" type="parTrans" cxnId="{935DA3BC-2509-DD46-A248-85685E387AB7}">
      <dgm:prSet/>
      <dgm:spPr/>
      <dgm:t>
        <a:bodyPr/>
        <a:lstStyle/>
        <a:p>
          <a:endParaRPr lang="en-US"/>
        </a:p>
      </dgm:t>
    </dgm:pt>
    <dgm:pt modelId="{EE4EDEB3-38CB-984C-9FA6-F9A582EF31A5}" type="sibTrans" cxnId="{935DA3BC-2509-DD46-A248-85685E387AB7}">
      <dgm:prSet/>
      <dgm:spPr/>
      <dgm:t>
        <a:bodyPr/>
        <a:lstStyle/>
        <a:p>
          <a:endParaRPr lang="en-US"/>
        </a:p>
      </dgm:t>
    </dgm:pt>
    <dgm:pt modelId="{C5F928F1-D84E-474C-B01B-828CCC432A0A}">
      <dgm:prSet custT="1"/>
      <dgm:spPr/>
      <dgm:t>
        <a:bodyPr/>
        <a:lstStyle/>
        <a:p>
          <a:endParaRPr lang="en-GB"/>
        </a:p>
      </dgm:t>
    </dgm:pt>
    <dgm:pt modelId="{63FDE9FF-6399-4A08-B27C-D0CE1EABD7B6}" type="parTrans" cxnId="{201C985F-F080-45D4-8EB6-F10017790969}">
      <dgm:prSet/>
      <dgm:spPr/>
      <dgm:t>
        <a:bodyPr/>
        <a:lstStyle/>
        <a:p>
          <a:endParaRPr lang="en-GB"/>
        </a:p>
      </dgm:t>
    </dgm:pt>
    <dgm:pt modelId="{316498C6-B633-4DC5-B357-9F72316A3DEF}" type="sibTrans" cxnId="{201C985F-F080-45D4-8EB6-F10017790969}">
      <dgm:prSet/>
      <dgm:spPr/>
      <dgm:t>
        <a:bodyPr/>
        <a:lstStyle/>
        <a:p>
          <a:endParaRPr lang="en-GB"/>
        </a:p>
      </dgm:t>
    </dgm:pt>
    <dgm:pt modelId="{CDE5E81B-CBC0-3D4C-A1C4-E4978196DBFC}" type="pres">
      <dgm:prSet presAssocID="{1B1AE1F4-2D6C-4477-BE4E-9ED92006BED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A8FAF1-26EF-9648-9CA3-EDB0FD107E0B}" type="pres">
      <dgm:prSet presAssocID="{1B1AE1F4-2D6C-4477-BE4E-9ED92006BEDE}" presName="arrow" presStyleLbl="bgShp" presStyleIdx="0" presStyleCnt="1" custLinFactNeighborX="136" custLinFactNeighborY="2073"/>
      <dgm:spPr/>
      <dgm:t>
        <a:bodyPr/>
        <a:lstStyle/>
        <a:p>
          <a:endParaRPr lang="en-US"/>
        </a:p>
      </dgm:t>
    </dgm:pt>
    <dgm:pt modelId="{C8E2F9AB-1894-504B-826D-299CA4563E66}" type="pres">
      <dgm:prSet presAssocID="{1B1AE1F4-2D6C-4477-BE4E-9ED92006BEDE}" presName="arrowDiagram5" presStyleCnt="0"/>
      <dgm:spPr/>
    </dgm:pt>
    <dgm:pt modelId="{1161D258-F0A8-4845-B3A5-B266667846FF}" type="pres">
      <dgm:prSet presAssocID="{7B962119-6C26-BC41-8A46-7504E30F24D1}" presName="bullet5a" presStyleLbl="node1" presStyleIdx="0" presStyleCnt="5"/>
      <dgm:spPr/>
    </dgm:pt>
    <dgm:pt modelId="{07A27A5E-F31E-F34F-9D9C-D50243809EDD}" type="pres">
      <dgm:prSet presAssocID="{7B962119-6C26-BC41-8A46-7504E30F24D1}" presName="textBox5a" presStyleLbl="revTx" presStyleIdx="0" presStyleCnt="5" custScaleX="142554" custScaleY="82000" custLinFactNeighborX="-27171" custLinFactNeighborY="-22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8310C-111F-E74A-8650-DE74A7211D12}" type="pres">
      <dgm:prSet presAssocID="{8FEF7D77-F23B-A646-90A7-80C687B82701}" presName="bullet5b" presStyleLbl="node1" presStyleIdx="1" presStyleCnt="5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E67377D-D79E-C14F-B91C-F105D357545C}" type="pres">
      <dgm:prSet presAssocID="{8FEF7D77-F23B-A646-90A7-80C687B82701}" presName="textBox5b" presStyleLbl="revTx" presStyleIdx="1" presStyleCnt="5" custScaleX="141160" custScaleY="56790" custLinFactNeighborX="11245" custLinFactNeighborY="-16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279EE-C73D-FD49-BA01-5960E92BD8E0}" type="pres">
      <dgm:prSet presAssocID="{3CBF2BEC-17E1-5743-8BC6-2110D58B3D01}" presName="bullet5c" presStyleLbl="node1" presStyleIdx="2" presStyleCnt="5"/>
      <dgm:spPr>
        <a:solidFill>
          <a:srgbClr val="0000FF"/>
        </a:solidFill>
      </dgm:spPr>
      <dgm:t>
        <a:bodyPr/>
        <a:lstStyle/>
        <a:p>
          <a:endParaRPr lang="en-US"/>
        </a:p>
      </dgm:t>
    </dgm:pt>
    <dgm:pt modelId="{447F5583-9B0C-2A44-BA8C-3BD6ACCED1EB}" type="pres">
      <dgm:prSet presAssocID="{3CBF2BEC-17E1-5743-8BC6-2110D58B3D0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05635-7B74-6144-A156-4EF9B878A3DB}" type="pres">
      <dgm:prSet presAssocID="{820C7A01-91D8-E34E-B3D8-4CB63F83F589}" presName="bullet5d" presStyleLbl="node1" presStyleIdx="3" presStyleCnt="5"/>
      <dgm:spPr/>
    </dgm:pt>
    <dgm:pt modelId="{CA379109-AA20-2B4C-8186-C75CEAF2A410}" type="pres">
      <dgm:prSet presAssocID="{820C7A01-91D8-E34E-B3D8-4CB63F83F589}" presName="textBox5d" presStyleLbl="revTx" presStyleIdx="3" presStyleCnt="5" custScaleX="118803" custScaleY="25778" custLinFactNeighborY="-29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09ED0-9344-2846-932D-C64F29299A53}" type="pres">
      <dgm:prSet presAssocID="{FCF8A2D9-A7F8-9A4D-A4A7-211C79D48EDE}" presName="bullet5e" presStyleLbl="node1" presStyleIdx="4" presStyleCnt="5"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E70CCC32-D7F4-F44F-ABEF-83AC063EFDE5}" type="pres">
      <dgm:prSet presAssocID="{FCF8A2D9-A7F8-9A4D-A4A7-211C79D48EDE}" presName="textBox5e" presStyleLbl="revTx" presStyleIdx="4" presStyleCnt="5" custScaleX="113675" custScaleY="25001" custLinFactNeighborX="-855" custLinFactNeighborY="-31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5DA3BC-2509-DD46-A248-85685E387AB7}" srcId="{1B1AE1F4-2D6C-4477-BE4E-9ED92006BEDE}" destId="{FCF8A2D9-A7F8-9A4D-A4A7-211C79D48EDE}" srcOrd="4" destOrd="0" parTransId="{9F71E546-2B1B-BF44-BDDA-C30D93F23CA2}" sibTransId="{EE4EDEB3-38CB-984C-9FA6-F9A582EF31A5}"/>
    <dgm:cxn modelId="{610B7ADE-9644-7D46-9F90-2EB123C349D4}" srcId="{1B1AE1F4-2D6C-4477-BE4E-9ED92006BEDE}" destId="{3CBF2BEC-17E1-5743-8BC6-2110D58B3D01}" srcOrd="2" destOrd="0" parTransId="{95B680D4-E5FC-0E45-9620-723F18068FAE}" sibTransId="{7F0B0F1A-7B3A-0043-A746-38A304EDA5FA}"/>
    <dgm:cxn modelId="{A5E53B2A-940F-41C0-9D55-3FF5657CAF0E}" type="presOf" srcId="{8FEF7D77-F23B-A646-90A7-80C687B82701}" destId="{4E67377D-D79E-C14F-B91C-F105D357545C}" srcOrd="0" destOrd="0" presId="urn:microsoft.com/office/officeart/2005/8/layout/arrow2"/>
    <dgm:cxn modelId="{A2B0D9EF-AA91-4AF5-B85F-FCE6839EB97C}" type="presOf" srcId="{820C7A01-91D8-E34E-B3D8-4CB63F83F589}" destId="{CA379109-AA20-2B4C-8186-C75CEAF2A410}" srcOrd="0" destOrd="0" presId="urn:microsoft.com/office/officeart/2005/8/layout/arrow2"/>
    <dgm:cxn modelId="{0F4138CD-6282-4F09-BF01-E6350ABBCCEB}" type="presOf" srcId="{3CBF2BEC-17E1-5743-8BC6-2110D58B3D01}" destId="{447F5583-9B0C-2A44-BA8C-3BD6ACCED1EB}" srcOrd="0" destOrd="0" presId="urn:microsoft.com/office/officeart/2005/8/layout/arrow2"/>
    <dgm:cxn modelId="{A8D652D8-00FD-49B2-B648-3BF0EDFFE335}" type="presOf" srcId="{FCF8A2D9-A7F8-9A4D-A4A7-211C79D48EDE}" destId="{E70CCC32-D7F4-F44F-ABEF-83AC063EFDE5}" srcOrd="0" destOrd="0" presId="urn:microsoft.com/office/officeart/2005/8/layout/arrow2"/>
    <dgm:cxn modelId="{9FA181E9-ECB2-4AD0-BD25-433DB723A2D0}" type="presOf" srcId="{7B962119-6C26-BC41-8A46-7504E30F24D1}" destId="{07A27A5E-F31E-F34F-9D9C-D50243809EDD}" srcOrd="0" destOrd="0" presId="urn:microsoft.com/office/officeart/2005/8/layout/arrow2"/>
    <dgm:cxn modelId="{201C985F-F080-45D4-8EB6-F10017790969}" srcId="{1B1AE1F4-2D6C-4477-BE4E-9ED92006BEDE}" destId="{C5F928F1-D84E-474C-B01B-828CCC432A0A}" srcOrd="5" destOrd="0" parTransId="{63FDE9FF-6399-4A08-B27C-D0CE1EABD7B6}" sibTransId="{316498C6-B633-4DC5-B357-9F72316A3DEF}"/>
    <dgm:cxn modelId="{6A7A4749-C10B-674F-BFCC-240197A32CFB}" srcId="{1B1AE1F4-2D6C-4477-BE4E-9ED92006BEDE}" destId="{8FEF7D77-F23B-A646-90A7-80C687B82701}" srcOrd="1" destOrd="0" parTransId="{1E877EC8-DCC9-D748-AEB6-4EAFECBCFE63}" sibTransId="{0DD3CD68-B351-814F-99A7-923DB55142D1}"/>
    <dgm:cxn modelId="{F8616779-FEED-3B47-8D9F-9E2B891C5532}" srcId="{1B1AE1F4-2D6C-4477-BE4E-9ED92006BEDE}" destId="{820C7A01-91D8-E34E-B3D8-4CB63F83F589}" srcOrd="3" destOrd="0" parTransId="{58BD8B12-12D0-5D4F-B8BF-C48C53CF5A9E}" sibTransId="{0ED63B0A-E395-0B49-9A74-30A7F4753374}"/>
    <dgm:cxn modelId="{68759D78-057E-4242-848D-38DC77037373}" srcId="{1B1AE1F4-2D6C-4477-BE4E-9ED92006BEDE}" destId="{7B962119-6C26-BC41-8A46-7504E30F24D1}" srcOrd="0" destOrd="0" parTransId="{D33FC589-C847-6648-B596-D99BC905E836}" sibTransId="{3F956B70-0941-EA40-9701-B9DD9EEFD84E}"/>
    <dgm:cxn modelId="{7604A06F-039E-4BBD-9BD7-38F30D1057C0}" type="presOf" srcId="{1B1AE1F4-2D6C-4477-BE4E-9ED92006BEDE}" destId="{CDE5E81B-CBC0-3D4C-A1C4-E4978196DBFC}" srcOrd="0" destOrd="0" presId="urn:microsoft.com/office/officeart/2005/8/layout/arrow2"/>
    <dgm:cxn modelId="{E98EAA81-1DF2-4370-ACA2-D5E610208D1E}" type="presParOf" srcId="{CDE5E81B-CBC0-3D4C-A1C4-E4978196DBFC}" destId="{54A8FAF1-26EF-9648-9CA3-EDB0FD107E0B}" srcOrd="0" destOrd="0" presId="urn:microsoft.com/office/officeart/2005/8/layout/arrow2"/>
    <dgm:cxn modelId="{FF611D25-0C9B-410F-B49F-123904784631}" type="presParOf" srcId="{CDE5E81B-CBC0-3D4C-A1C4-E4978196DBFC}" destId="{C8E2F9AB-1894-504B-826D-299CA4563E66}" srcOrd="1" destOrd="0" presId="urn:microsoft.com/office/officeart/2005/8/layout/arrow2"/>
    <dgm:cxn modelId="{B2B8352A-A5E8-460F-8AD1-16D5C274D4FA}" type="presParOf" srcId="{C8E2F9AB-1894-504B-826D-299CA4563E66}" destId="{1161D258-F0A8-4845-B3A5-B266667846FF}" srcOrd="0" destOrd="0" presId="urn:microsoft.com/office/officeart/2005/8/layout/arrow2"/>
    <dgm:cxn modelId="{52D8EE8C-B4FE-4006-B128-DB355D4F476A}" type="presParOf" srcId="{C8E2F9AB-1894-504B-826D-299CA4563E66}" destId="{07A27A5E-F31E-F34F-9D9C-D50243809EDD}" srcOrd="1" destOrd="0" presId="urn:microsoft.com/office/officeart/2005/8/layout/arrow2"/>
    <dgm:cxn modelId="{8E070CC1-6F31-46E1-89A2-140C47FA2C22}" type="presParOf" srcId="{C8E2F9AB-1894-504B-826D-299CA4563E66}" destId="{2A68310C-111F-E74A-8650-DE74A7211D12}" srcOrd="2" destOrd="0" presId="urn:microsoft.com/office/officeart/2005/8/layout/arrow2"/>
    <dgm:cxn modelId="{CAC9C179-7701-4907-B82E-9206D266676E}" type="presParOf" srcId="{C8E2F9AB-1894-504B-826D-299CA4563E66}" destId="{4E67377D-D79E-C14F-B91C-F105D357545C}" srcOrd="3" destOrd="0" presId="urn:microsoft.com/office/officeart/2005/8/layout/arrow2"/>
    <dgm:cxn modelId="{F4C0DC32-9053-4B79-916B-9CAB726ECF7A}" type="presParOf" srcId="{C8E2F9AB-1894-504B-826D-299CA4563E66}" destId="{3D7279EE-C73D-FD49-BA01-5960E92BD8E0}" srcOrd="4" destOrd="0" presId="urn:microsoft.com/office/officeart/2005/8/layout/arrow2"/>
    <dgm:cxn modelId="{7D398D7E-3827-4271-889F-99E329DA308A}" type="presParOf" srcId="{C8E2F9AB-1894-504B-826D-299CA4563E66}" destId="{447F5583-9B0C-2A44-BA8C-3BD6ACCED1EB}" srcOrd="5" destOrd="0" presId="urn:microsoft.com/office/officeart/2005/8/layout/arrow2"/>
    <dgm:cxn modelId="{B6D4E456-C058-46D0-9CC6-38D1D7FE6CF3}" type="presParOf" srcId="{C8E2F9AB-1894-504B-826D-299CA4563E66}" destId="{51C05635-7B74-6144-A156-4EF9B878A3DB}" srcOrd="6" destOrd="0" presId="urn:microsoft.com/office/officeart/2005/8/layout/arrow2"/>
    <dgm:cxn modelId="{6C3C1E46-CBC3-4E9F-A6D8-61A69DE8F0A8}" type="presParOf" srcId="{C8E2F9AB-1894-504B-826D-299CA4563E66}" destId="{CA379109-AA20-2B4C-8186-C75CEAF2A410}" srcOrd="7" destOrd="0" presId="urn:microsoft.com/office/officeart/2005/8/layout/arrow2"/>
    <dgm:cxn modelId="{573D0077-8C2B-455C-8CB7-0AABBBB0E6BA}" type="presParOf" srcId="{C8E2F9AB-1894-504B-826D-299CA4563E66}" destId="{8D609ED0-9344-2846-932D-C64F29299A53}" srcOrd="8" destOrd="0" presId="urn:microsoft.com/office/officeart/2005/8/layout/arrow2"/>
    <dgm:cxn modelId="{BC3DDE31-8E62-43F6-A2C4-EB3B2C560886}" type="presParOf" srcId="{C8E2F9AB-1894-504B-826D-299CA4563E66}" destId="{E70CCC32-D7F4-F44F-ABEF-83AC063EFDE5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EBE121-FA7E-4FA2-982B-B6DB4D9B9F7D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2A309EF1-2FA4-4F9A-BDFE-0ECBDBC6516D}">
      <dgm:prSet/>
      <dgm:spPr/>
      <dgm:t>
        <a:bodyPr/>
        <a:lstStyle/>
        <a:p>
          <a:pPr rtl="0"/>
          <a:r>
            <a:rPr lang="el-GR" smtClean="0"/>
            <a:t>Συνεδρίαση Συντονιστών: 23 Ιουνίου 2017</a:t>
          </a:r>
          <a:endParaRPr lang="el-GR"/>
        </a:p>
      </dgm:t>
    </dgm:pt>
    <dgm:pt modelId="{622D21BA-1462-4C04-8349-068A09955996}" type="parTrans" cxnId="{061EAB01-1A99-437D-BFFF-3180961BF6DC}">
      <dgm:prSet/>
      <dgm:spPr/>
      <dgm:t>
        <a:bodyPr/>
        <a:lstStyle/>
        <a:p>
          <a:endParaRPr lang="el-GR"/>
        </a:p>
      </dgm:t>
    </dgm:pt>
    <dgm:pt modelId="{4D9F6830-C2BD-4FE0-8122-F3BC5E2300B5}" type="sibTrans" cxnId="{061EAB01-1A99-437D-BFFF-3180961BF6DC}">
      <dgm:prSet/>
      <dgm:spPr/>
      <dgm:t>
        <a:bodyPr/>
        <a:lstStyle/>
        <a:p>
          <a:endParaRPr lang="el-GR"/>
        </a:p>
      </dgm:t>
    </dgm:pt>
    <dgm:pt modelId="{AF19E7E2-31A0-4507-9BC1-5A6BD1E5B487}">
      <dgm:prSet/>
      <dgm:spPr/>
      <dgm:t>
        <a:bodyPr/>
        <a:lstStyle/>
        <a:p>
          <a:pPr rtl="0"/>
          <a:r>
            <a:rPr lang="el-GR" dirty="0" smtClean="0"/>
            <a:t>Περιβάλλον/ </a:t>
          </a:r>
          <a:r>
            <a:rPr lang="el-GR" dirty="0" err="1" smtClean="0"/>
            <a:t>Αγροδιατροφή</a:t>
          </a:r>
          <a:r>
            <a:rPr lang="el-GR" dirty="0" smtClean="0"/>
            <a:t>: </a:t>
          </a:r>
        </a:p>
        <a:p>
          <a:pPr rtl="0"/>
          <a:r>
            <a:rPr lang="el-GR" dirty="0" smtClean="0"/>
            <a:t>Κοινή συνεδρίαση Συμβουλευτικών Επιτροπών : 11/07/2017 (</a:t>
          </a:r>
          <a:r>
            <a:rPr lang="en-US" dirty="0" smtClean="0"/>
            <a:t>PRIMA</a:t>
          </a:r>
          <a:r>
            <a:rPr lang="el-GR" dirty="0" smtClean="0"/>
            <a:t>)</a:t>
          </a:r>
          <a:endParaRPr lang="el-GR" dirty="0"/>
        </a:p>
      </dgm:t>
    </dgm:pt>
    <dgm:pt modelId="{3EA85622-0E7A-4753-A8A3-8C2DA7DEAC2D}" type="parTrans" cxnId="{F3B257BD-AEB8-4981-8477-19A567D2BAC7}">
      <dgm:prSet/>
      <dgm:spPr/>
      <dgm:t>
        <a:bodyPr/>
        <a:lstStyle/>
        <a:p>
          <a:endParaRPr lang="el-GR"/>
        </a:p>
      </dgm:t>
    </dgm:pt>
    <dgm:pt modelId="{B653B1D5-2921-4A99-97D9-02F7D71BCDA9}" type="sibTrans" cxnId="{F3B257BD-AEB8-4981-8477-19A567D2BAC7}">
      <dgm:prSet/>
      <dgm:spPr/>
      <dgm:t>
        <a:bodyPr/>
        <a:lstStyle/>
        <a:p>
          <a:endParaRPr lang="el-GR"/>
        </a:p>
      </dgm:t>
    </dgm:pt>
    <dgm:pt modelId="{B8951F8D-389D-4D40-BC2B-7F45B3E5C657}">
      <dgm:prSet/>
      <dgm:spPr/>
      <dgm:t>
        <a:bodyPr/>
        <a:lstStyle/>
        <a:p>
          <a:pPr rtl="0"/>
          <a:r>
            <a:rPr lang="el-GR" dirty="0" smtClean="0">
              <a:solidFill>
                <a:schemeClr val="bg1"/>
              </a:solidFill>
            </a:rPr>
            <a:t>Αγροδιατροφή:6/11/2017</a:t>
          </a:r>
        </a:p>
        <a:p>
          <a:pPr rtl="0"/>
          <a:r>
            <a:rPr lang="el-GR" dirty="0" smtClean="0">
              <a:solidFill>
                <a:schemeClr val="bg1"/>
              </a:solidFill>
            </a:rPr>
            <a:t>Περιβάλλον:22/11/2017</a:t>
          </a:r>
        </a:p>
        <a:p>
          <a:pPr rtl="0"/>
          <a:r>
            <a:rPr lang="el-GR" dirty="0" smtClean="0">
              <a:solidFill>
                <a:schemeClr val="bg1"/>
              </a:solidFill>
            </a:rPr>
            <a:t>ΤΠΕ: 23/11/2017</a:t>
          </a:r>
        </a:p>
        <a:p>
          <a:pPr rtl="0"/>
          <a:r>
            <a:rPr lang="el-GR" dirty="0" smtClean="0">
              <a:solidFill>
                <a:schemeClr val="bg1"/>
              </a:solidFill>
            </a:rPr>
            <a:t>ΠΤΔΒ:24/11/2017</a:t>
          </a:r>
          <a:endParaRPr lang="en-US" dirty="0" smtClean="0">
            <a:solidFill>
              <a:schemeClr val="bg1"/>
            </a:solidFill>
          </a:endParaRPr>
        </a:p>
        <a:p>
          <a:pPr rtl="0"/>
          <a:r>
            <a:rPr lang="el-GR" dirty="0" smtClean="0">
              <a:solidFill>
                <a:schemeClr val="accent2">
                  <a:lumMod val="50000"/>
                </a:schemeClr>
              </a:solidFill>
            </a:rPr>
            <a:t>Υγεία: 30/11/2017</a:t>
          </a:r>
        </a:p>
        <a:p>
          <a:pPr rtl="0"/>
          <a:r>
            <a:rPr lang="el-GR" dirty="0" smtClean="0">
              <a:solidFill>
                <a:schemeClr val="accent2">
                  <a:lumMod val="50000"/>
                </a:schemeClr>
              </a:solidFill>
            </a:rPr>
            <a:t>Ενέργεια:5/12/2017</a:t>
          </a:r>
        </a:p>
        <a:p>
          <a:pPr rtl="0"/>
          <a:r>
            <a:rPr lang="el-GR" dirty="0" smtClean="0"/>
            <a:t> </a:t>
          </a:r>
          <a:endParaRPr lang="el-GR" dirty="0"/>
        </a:p>
      </dgm:t>
    </dgm:pt>
    <dgm:pt modelId="{CD584D36-1F2D-46D4-A7A0-8820E8BB5C7E}" type="parTrans" cxnId="{1F061759-E163-45D0-BDE6-9F11C68D5E6D}">
      <dgm:prSet/>
      <dgm:spPr/>
      <dgm:t>
        <a:bodyPr/>
        <a:lstStyle/>
        <a:p>
          <a:endParaRPr lang="el-GR"/>
        </a:p>
      </dgm:t>
    </dgm:pt>
    <dgm:pt modelId="{AB096656-A7F8-449D-8CC3-534FADEECC11}" type="sibTrans" cxnId="{1F061759-E163-45D0-BDE6-9F11C68D5E6D}">
      <dgm:prSet/>
      <dgm:spPr/>
      <dgm:t>
        <a:bodyPr/>
        <a:lstStyle/>
        <a:p>
          <a:endParaRPr lang="el-GR"/>
        </a:p>
      </dgm:t>
    </dgm:pt>
    <dgm:pt modelId="{504C6297-B0DA-44E4-BCE1-F91A2BF5E191}" type="pres">
      <dgm:prSet presAssocID="{32EBE121-FA7E-4FA2-982B-B6DB4D9B9F7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9DAE86D-A2A2-4CB0-B98A-8DAC1EF05462}" type="pres">
      <dgm:prSet presAssocID="{32EBE121-FA7E-4FA2-982B-B6DB4D9B9F7D}" presName="arrow" presStyleLbl="bgShp" presStyleIdx="0" presStyleCnt="1"/>
      <dgm:spPr/>
    </dgm:pt>
    <dgm:pt modelId="{B8B5171C-E931-4966-9DB6-4D3F7E170CD1}" type="pres">
      <dgm:prSet presAssocID="{32EBE121-FA7E-4FA2-982B-B6DB4D9B9F7D}" presName="linearProcess" presStyleCnt="0"/>
      <dgm:spPr/>
    </dgm:pt>
    <dgm:pt modelId="{2AA681E9-C047-43CA-A183-51727CDA9A6E}" type="pres">
      <dgm:prSet presAssocID="{2A309EF1-2FA4-4F9A-BDFE-0ECBDBC6516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1F05740-62C7-48D1-BF56-506AD7BB4652}" type="pres">
      <dgm:prSet presAssocID="{4D9F6830-C2BD-4FE0-8122-F3BC5E2300B5}" presName="sibTrans" presStyleCnt="0"/>
      <dgm:spPr/>
    </dgm:pt>
    <dgm:pt modelId="{64AC4634-6B7C-4623-88E3-32EBBEB55FCF}" type="pres">
      <dgm:prSet presAssocID="{AF19E7E2-31A0-4507-9BC1-5A6BD1E5B48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DE47D4-22F0-4D65-AE9D-91B07B9CE241}" type="pres">
      <dgm:prSet presAssocID="{B653B1D5-2921-4A99-97D9-02F7D71BCDA9}" presName="sibTrans" presStyleCnt="0"/>
      <dgm:spPr/>
    </dgm:pt>
    <dgm:pt modelId="{02B3DE5F-98AF-41FD-AF5D-BF8D29C6D1E8}" type="pres">
      <dgm:prSet presAssocID="{B8951F8D-389D-4D40-BC2B-7F45B3E5C657}" presName="textNode" presStyleLbl="node1" presStyleIdx="2" presStyleCnt="3" custScaleX="102598" custScaleY="17762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13C4BB2-08BB-4BF9-A854-C45B52C76F48}" type="presOf" srcId="{32EBE121-FA7E-4FA2-982B-B6DB4D9B9F7D}" destId="{504C6297-B0DA-44E4-BCE1-F91A2BF5E191}" srcOrd="0" destOrd="0" presId="urn:microsoft.com/office/officeart/2005/8/layout/hProcess9"/>
    <dgm:cxn modelId="{BD62CAB2-32D8-4C04-A26B-683115897C39}" type="presOf" srcId="{B8951F8D-389D-4D40-BC2B-7F45B3E5C657}" destId="{02B3DE5F-98AF-41FD-AF5D-BF8D29C6D1E8}" srcOrd="0" destOrd="0" presId="urn:microsoft.com/office/officeart/2005/8/layout/hProcess9"/>
    <dgm:cxn modelId="{F3B257BD-AEB8-4981-8477-19A567D2BAC7}" srcId="{32EBE121-FA7E-4FA2-982B-B6DB4D9B9F7D}" destId="{AF19E7E2-31A0-4507-9BC1-5A6BD1E5B487}" srcOrd="1" destOrd="0" parTransId="{3EA85622-0E7A-4753-A8A3-8C2DA7DEAC2D}" sibTransId="{B653B1D5-2921-4A99-97D9-02F7D71BCDA9}"/>
    <dgm:cxn modelId="{061EAB01-1A99-437D-BFFF-3180961BF6DC}" srcId="{32EBE121-FA7E-4FA2-982B-B6DB4D9B9F7D}" destId="{2A309EF1-2FA4-4F9A-BDFE-0ECBDBC6516D}" srcOrd="0" destOrd="0" parTransId="{622D21BA-1462-4C04-8349-068A09955996}" sibTransId="{4D9F6830-C2BD-4FE0-8122-F3BC5E2300B5}"/>
    <dgm:cxn modelId="{1F061759-E163-45D0-BDE6-9F11C68D5E6D}" srcId="{32EBE121-FA7E-4FA2-982B-B6DB4D9B9F7D}" destId="{B8951F8D-389D-4D40-BC2B-7F45B3E5C657}" srcOrd="2" destOrd="0" parTransId="{CD584D36-1F2D-46D4-A7A0-8820E8BB5C7E}" sibTransId="{AB096656-A7F8-449D-8CC3-534FADEECC11}"/>
    <dgm:cxn modelId="{B723B559-5FE5-425E-BC50-2840FCF5851B}" type="presOf" srcId="{2A309EF1-2FA4-4F9A-BDFE-0ECBDBC6516D}" destId="{2AA681E9-C047-43CA-A183-51727CDA9A6E}" srcOrd="0" destOrd="0" presId="urn:microsoft.com/office/officeart/2005/8/layout/hProcess9"/>
    <dgm:cxn modelId="{589DA897-56D1-46EE-9B5D-B6B99042FCFB}" type="presOf" srcId="{AF19E7E2-31A0-4507-9BC1-5A6BD1E5B487}" destId="{64AC4634-6B7C-4623-88E3-32EBBEB55FCF}" srcOrd="0" destOrd="0" presId="urn:microsoft.com/office/officeart/2005/8/layout/hProcess9"/>
    <dgm:cxn modelId="{8A5E29DB-832E-46FB-9D30-0D9E221AC30C}" type="presParOf" srcId="{504C6297-B0DA-44E4-BCE1-F91A2BF5E191}" destId="{89DAE86D-A2A2-4CB0-B98A-8DAC1EF05462}" srcOrd="0" destOrd="0" presId="urn:microsoft.com/office/officeart/2005/8/layout/hProcess9"/>
    <dgm:cxn modelId="{CF189EA8-BD11-4267-A9C2-2D772C83A7E7}" type="presParOf" srcId="{504C6297-B0DA-44E4-BCE1-F91A2BF5E191}" destId="{B8B5171C-E931-4966-9DB6-4D3F7E170CD1}" srcOrd="1" destOrd="0" presId="urn:microsoft.com/office/officeart/2005/8/layout/hProcess9"/>
    <dgm:cxn modelId="{84C3E034-891E-44C5-AB89-88C6D0716B7B}" type="presParOf" srcId="{B8B5171C-E931-4966-9DB6-4D3F7E170CD1}" destId="{2AA681E9-C047-43CA-A183-51727CDA9A6E}" srcOrd="0" destOrd="0" presId="urn:microsoft.com/office/officeart/2005/8/layout/hProcess9"/>
    <dgm:cxn modelId="{BF19FE59-6581-4BCE-984D-7E8EAFA058A0}" type="presParOf" srcId="{B8B5171C-E931-4966-9DB6-4D3F7E170CD1}" destId="{31F05740-62C7-48D1-BF56-506AD7BB4652}" srcOrd="1" destOrd="0" presId="urn:microsoft.com/office/officeart/2005/8/layout/hProcess9"/>
    <dgm:cxn modelId="{C81F2C86-D7F1-4928-B926-35B681FC2836}" type="presParOf" srcId="{B8B5171C-E931-4966-9DB6-4D3F7E170CD1}" destId="{64AC4634-6B7C-4623-88E3-32EBBEB55FCF}" srcOrd="2" destOrd="0" presId="urn:microsoft.com/office/officeart/2005/8/layout/hProcess9"/>
    <dgm:cxn modelId="{6735756D-9108-477A-8951-4556ADCF8CF8}" type="presParOf" srcId="{B8B5171C-E931-4966-9DB6-4D3F7E170CD1}" destId="{1BDE47D4-22F0-4D65-AE9D-91B07B9CE241}" srcOrd="3" destOrd="0" presId="urn:microsoft.com/office/officeart/2005/8/layout/hProcess9"/>
    <dgm:cxn modelId="{1C0A806E-D4B9-43C1-83C0-9880DC591977}" type="presParOf" srcId="{B8B5171C-E931-4966-9DB6-4D3F7E170CD1}" destId="{02B3DE5F-98AF-41FD-AF5D-BF8D29C6D1E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49EF2C-DACF-4E1D-B474-D2E53B610F39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DBA2C97C-130B-402B-8265-D46F25918898}">
      <dgm:prSet/>
      <dgm:spPr/>
      <dgm:t>
        <a:bodyPr/>
        <a:lstStyle/>
        <a:p>
          <a:pPr rtl="0"/>
          <a:r>
            <a:rPr lang="el-GR" smtClean="0"/>
            <a:t>Ερευνώ – Δημιουργώ – Καινοτομώ</a:t>
          </a:r>
          <a:r>
            <a:rPr lang="en-US" smtClean="0"/>
            <a:t>: </a:t>
          </a:r>
          <a:r>
            <a:rPr lang="el-GR" smtClean="0"/>
            <a:t>Παρακολούθηση Υλοποίησης</a:t>
          </a:r>
          <a:endParaRPr lang="el-GR"/>
        </a:p>
      </dgm:t>
    </dgm:pt>
    <dgm:pt modelId="{555E7043-59AC-4761-867D-B0DF469D81AB}" type="parTrans" cxnId="{C4DA60E2-1F76-4B04-9303-D4A405268643}">
      <dgm:prSet/>
      <dgm:spPr/>
      <dgm:t>
        <a:bodyPr/>
        <a:lstStyle/>
        <a:p>
          <a:endParaRPr lang="el-GR"/>
        </a:p>
      </dgm:t>
    </dgm:pt>
    <dgm:pt modelId="{224B52BD-3BBB-4154-87A8-73B64FFF4E26}" type="sibTrans" cxnId="{C4DA60E2-1F76-4B04-9303-D4A405268643}">
      <dgm:prSet/>
      <dgm:spPr/>
      <dgm:t>
        <a:bodyPr/>
        <a:lstStyle/>
        <a:p>
          <a:endParaRPr lang="el-GR"/>
        </a:p>
      </dgm:t>
    </dgm:pt>
    <dgm:pt modelId="{FEF272EA-5CDC-4D75-AB82-0479C8781FB1}">
      <dgm:prSet/>
      <dgm:spPr/>
      <dgm:t>
        <a:bodyPr/>
        <a:lstStyle/>
        <a:p>
          <a:pPr rtl="0"/>
          <a:r>
            <a:rPr lang="el-GR" smtClean="0"/>
            <a:t>Αναδυόμενες τεχνολογίες</a:t>
          </a:r>
          <a:r>
            <a:rPr lang="en-US" smtClean="0"/>
            <a:t>: </a:t>
          </a:r>
          <a:r>
            <a:rPr lang="el-GR" smtClean="0"/>
            <a:t> προκλήσεις / ευκαιρίες για την Ελλάδα</a:t>
          </a:r>
          <a:endParaRPr lang="el-GR"/>
        </a:p>
      </dgm:t>
    </dgm:pt>
    <dgm:pt modelId="{830D811A-D46F-486A-9587-FCBC134D754D}" type="parTrans" cxnId="{79F353F4-00F6-48D0-B936-8EB71350DE31}">
      <dgm:prSet/>
      <dgm:spPr/>
      <dgm:t>
        <a:bodyPr/>
        <a:lstStyle/>
        <a:p>
          <a:endParaRPr lang="el-GR"/>
        </a:p>
      </dgm:t>
    </dgm:pt>
    <dgm:pt modelId="{41FA9364-94BE-4DA2-AAF3-ED07F27CFEAA}" type="sibTrans" cxnId="{79F353F4-00F6-48D0-B936-8EB71350DE31}">
      <dgm:prSet/>
      <dgm:spPr/>
      <dgm:t>
        <a:bodyPr/>
        <a:lstStyle/>
        <a:p>
          <a:endParaRPr lang="el-GR"/>
        </a:p>
      </dgm:t>
    </dgm:pt>
    <dgm:pt modelId="{82D9B62B-B8F5-4D36-B65D-2C10E4E819E8}">
      <dgm:prSet/>
      <dgm:spPr/>
      <dgm:t>
        <a:bodyPr/>
        <a:lstStyle/>
        <a:p>
          <a:pPr rtl="0"/>
          <a:r>
            <a:rPr lang="el-GR" dirty="0" smtClean="0"/>
            <a:t>Νέες προκηρύξεις (</a:t>
          </a:r>
          <a:r>
            <a:rPr lang="en-US" dirty="0" smtClean="0"/>
            <a:t>Competence Centers</a:t>
          </a:r>
          <a:r>
            <a:rPr lang="el-GR" dirty="0" smtClean="0"/>
            <a:t>, </a:t>
          </a:r>
          <a:r>
            <a:rPr lang="en-US" dirty="0" smtClean="0"/>
            <a:t>Clusters, Spin offs): </a:t>
          </a:r>
          <a:r>
            <a:rPr lang="el-GR" dirty="0" smtClean="0"/>
            <a:t> διαβούλευση</a:t>
          </a:r>
          <a:endParaRPr lang="el-GR" dirty="0"/>
        </a:p>
      </dgm:t>
    </dgm:pt>
    <dgm:pt modelId="{0E66023B-3867-44C2-8073-E2DEDD755B36}" type="parTrans" cxnId="{23ECB293-38CC-4273-BAC0-06EB10B15120}">
      <dgm:prSet/>
      <dgm:spPr/>
      <dgm:t>
        <a:bodyPr/>
        <a:lstStyle/>
        <a:p>
          <a:endParaRPr lang="el-GR"/>
        </a:p>
      </dgm:t>
    </dgm:pt>
    <dgm:pt modelId="{3321841E-1D04-4456-8936-4C1A94EF2754}" type="sibTrans" cxnId="{23ECB293-38CC-4273-BAC0-06EB10B15120}">
      <dgm:prSet/>
      <dgm:spPr/>
      <dgm:t>
        <a:bodyPr/>
        <a:lstStyle/>
        <a:p>
          <a:endParaRPr lang="el-GR"/>
        </a:p>
      </dgm:t>
    </dgm:pt>
    <dgm:pt modelId="{A962C7EA-F009-4779-97E0-4808E3C31981}">
      <dgm:prSet/>
      <dgm:spPr/>
      <dgm:t>
        <a:bodyPr/>
        <a:lstStyle/>
        <a:p>
          <a:pPr rtl="0"/>
          <a:r>
            <a:rPr lang="el-GR" smtClean="0"/>
            <a:t>Ειδικά θέματα</a:t>
          </a:r>
          <a:r>
            <a:rPr lang="en-US" smtClean="0"/>
            <a:t>: </a:t>
          </a:r>
          <a:r>
            <a:rPr lang="el-GR" smtClean="0"/>
            <a:t>Εθνικό Πρόγραμμα </a:t>
          </a:r>
          <a:r>
            <a:rPr lang="en-US" smtClean="0"/>
            <a:t>PRIMA</a:t>
          </a:r>
          <a:endParaRPr lang="el-GR"/>
        </a:p>
      </dgm:t>
    </dgm:pt>
    <dgm:pt modelId="{5A39325A-39C2-4C94-AE51-25EA90A5874C}" type="parTrans" cxnId="{ACF7893F-66E6-4749-B216-1C5A9CF4B5B8}">
      <dgm:prSet/>
      <dgm:spPr/>
      <dgm:t>
        <a:bodyPr/>
        <a:lstStyle/>
        <a:p>
          <a:endParaRPr lang="el-GR"/>
        </a:p>
      </dgm:t>
    </dgm:pt>
    <dgm:pt modelId="{61150684-7EF6-422D-BA2E-FAE1813896A7}" type="sibTrans" cxnId="{ACF7893F-66E6-4749-B216-1C5A9CF4B5B8}">
      <dgm:prSet/>
      <dgm:spPr/>
      <dgm:t>
        <a:bodyPr/>
        <a:lstStyle/>
        <a:p>
          <a:endParaRPr lang="el-GR"/>
        </a:p>
      </dgm:t>
    </dgm:pt>
    <dgm:pt modelId="{542C4CBD-BE8F-492F-86AF-D53C97437FF6}" type="pres">
      <dgm:prSet presAssocID="{6949EF2C-DACF-4E1D-B474-D2E53B610F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4551B73-90E4-4436-8BE6-F5A4468AAC4A}" type="pres">
      <dgm:prSet presAssocID="{6949EF2C-DACF-4E1D-B474-D2E53B610F39}" presName="fgShape" presStyleLbl="fgShp" presStyleIdx="0" presStyleCnt="1" custScaleY="125909"/>
      <dgm:spPr/>
    </dgm:pt>
    <dgm:pt modelId="{A409900F-1002-41D3-99B8-0F409005EF3D}" type="pres">
      <dgm:prSet presAssocID="{6949EF2C-DACF-4E1D-B474-D2E53B610F39}" presName="linComp" presStyleCnt="0"/>
      <dgm:spPr/>
    </dgm:pt>
    <dgm:pt modelId="{F66501EC-FCD8-48ED-92E1-6DD48BC1A103}" type="pres">
      <dgm:prSet presAssocID="{DBA2C97C-130B-402B-8265-D46F25918898}" presName="compNode" presStyleCnt="0"/>
      <dgm:spPr/>
    </dgm:pt>
    <dgm:pt modelId="{92682CAB-FE3A-4060-B7DE-70863851A6E4}" type="pres">
      <dgm:prSet presAssocID="{DBA2C97C-130B-402B-8265-D46F25918898}" presName="bkgdShape" presStyleLbl="node1" presStyleIdx="0" presStyleCnt="4"/>
      <dgm:spPr/>
      <dgm:t>
        <a:bodyPr/>
        <a:lstStyle/>
        <a:p>
          <a:endParaRPr lang="el-GR"/>
        </a:p>
      </dgm:t>
    </dgm:pt>
    <dgm:pt modelId="{CE549DA3-8D30-404B-BC99-4EE1C9F52F73}" type="pres">
      <dgm:prSet presAssocID="{DBA2C97C-130B-402B-8265-D46F2591889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DBD85D-CE30-49AA-9AB8-89D7580B0B0D}" type="pres">
      <dgm:prSet presAssocID="{DBA2C97C-130B-402B-8265-D46F25918898}" presName="invisiNode" presStyleLbl="node1" presStyleIdx="0" presStyleCnt="4"/>
      <dgm:spPr/>
    </dgm:pt>
    <dgm:pt modelId="{1E9167A8-B815-4404-A52E-DF111B0A198D}" type="pres">
      <dgm:prSet presAssocID="{DBA2C97C-130B-402B-8265-D46F25918898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384F2BB-1C8A-4D70-9062-CC9A22BBB45A}" type="pres">
      <dgm:prSet presAssocID="{224B52BD-3BBB-4154-87A8-73B64FFF4E26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7702396-6A5D-4A2F-AD03-00948D4B711C}" type="pres">
      <dgm:prSet presAssocID="{FEF272EA-5CDC-4D75-AB82-0479C8781FB1}" presName="compNode" presStyleCnt="0"/>
      <dgm:spPr/>
    </dgm:pt>
    <dgm:pt modelId="{1BC70C45-192C-44C8-A115-4BEA6655356A}" type="pres">
      <dgm:prSet presAssocID="{FEF272EA-5CDC-4D75-AB82-0479C8781FB1}" presName="bkgdShape" presStyleLbl="node1" presStyleIdx="1" presStyleCnt="4"/>
      <dgm:spPr/>
      <dgm:t>
        <a:bodyPr/>
        <a:lstStyle/>
        <a:p>
          <a:endParaRPr lang="el-GR"/>
        </a:p>
      </dgm:t>
    </dgm:pt>
    <dgm:pt modelId="{FA59E1BB-265C-469B-A58F-2E92D687D3D0}" type="pres">
      <dgm:prSet presAssocID="{FEF272EA-5CDC-4D75-AB82-0479C8781FB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B9B2DC-7286-4242-9CEB-5985E91301E9}" type="pres">
      <dgm:prSet presAssocID="{FEF272EA-5CDC-4D75-AB82-0479C8781FB1}" presName="invisiNode" presStyleLbl="node1" presStyleIdx="1" presStyleCnt="4"/>
      <dgm:spPr/>
    </dgm:pt>
    <dgm:pt modelId="{4A5AF75B-DBAD-4516-842F-68177EB2D225}" type="pres">
      <dgm:prSet presAssocID="{FEF272EA-5CDC-4D75-AB82-0479C8781FB1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B60F245-5927-420B-BC15-EBD629AF6095}" type="pres">
      <dgm:prSet presAssocID="{41FA9364-94BE-4DA2-AAF3-ED07F27CFEAA}" presName="sibTrans" presStyleLbl="sibTrans2D1" presStyleIdx="0" presStyleCnt="0"/>
      <dgm:spPr/>
      <dgm:t>
        <a:bodyPr/>
        <a:lstStyle/>
        <a:p>
          <a:endParaRPr lang="el-GR"/>
        </a:p>
      </dgm:t>
    </dgm:pt>
    <dgm:pt modelId="{EA51AF1D-DE8B-4AF1-A82A-5F6EE06B08B3}" type="pres">
      <dgm:prSet presAssocID="{82D9B62B-B8F5-4D36-B65D-2C10E4E819E8}" presName="compNode" presStyleCnt="0"/>
      <dgm:spPr/>
    </dgm:pt>
    <dgm:pt modelId="{C6AF97A1-8850-40E2-8A87-64A77F18D6F7}" type="pres">
      <dgm:prSet presAssocID="{82D9B62B-B8F5-4D36-B65D-2C10E4E819E8}" presName="bkgdShape" presStyleLbl="node1" presStyleIdx="2" presStyleCnt="4"/>
      <dgm:spPr/>
      <dgm:t>
        <a:bodyPr/>
        <a:lstStyle/>
        <a:p>
          <a:endParaRPr lang="el-GR"/>
        </a:p>
      </dgm:t>
    </dgm:pt>
    <dgm:pt modelId="{6A39F0D6-C50C-47ED-AB08-9FA2FD92C8B9}" type="pres">
      <dgm:prSet presAssocID="{82D9B62B-B8F5-4D36-B65D-2C10E4E819E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3CA5BB-2A54-4591-B444-2302EC2C19F6}" type="pres">
      <dgm:prSet presAssocID="{82D9B62B-B8F5-4D36-B65D-2C10E4E819E8}" presName="invisiNode" presStyleLbl="node1" presStyleIdx="2" presStyleCnt="4"/>
      <dgm:spPr/>
    </dgm:pt>
    <dgm:pt modelId="{77D6BE1B-7492-4B0B-944F-7090F8C4780B}" type="pres">
      <dgm:prSet presAssocID="{82D9B62B-B8F5-4D36-B65D-2C10E4E819E8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2E9D9EE-BD0E-4294-8A96-9158F6DF0435}" type="pres">
      <dgm:prSet presAssocID="{3321841E-1D04-4456-8936-4C1A94EF2754}" presName="sibTrans" presStyleLbl="sibTrans2D1" presStyleIdx="0" presStyleCnt="0"/>
      <dgm:spPr/>
      <dgm:t>
        <a:bodyPr/>
        <a:lstStyle/>
        <a:p>
          <a:endParaRPr lang="el-GR"/>
        </a:p>
      </dgm:t>
    </dgm:pt>
    <dgm:pt modelId="{4D4F7BD5-4CDF-4F5F-83DE-14433C0628E1}" type="pres">
      <dgm:prSet presAssocID="{A962C7EA-F009-4779-97E0-4808E3C31981}" presName="compNode" presStyleCnt="0"/>
      <dgm:spPr/>
    </dgm:pt>
    <dgm:pt modelId="{BE021D6D-CA49-4BBC-9023-ED60B4C634D2}" type="pres">
      <dgm:prSet presAssocID="{A962C7EA-F009-4779-97E0-4808E3C31981}" presName="bkgdShape" presStyleLbl="node1" presStyleIdx="3" presStyleCnt="4"/>
      <dgm:spPr/>
      <dgm:t>
        <a:bodyPr/>
        <a:lstStyle/>
        <a:p>
          <a:endParaRPr lang="el-GR"/>
        </a:p>
      </dgm:t>
    </dgm:pt>
    <dgm:pt modelId="{C52B0047-3DA7-40F5-B8A0-45932B583864}" type="pres">
      <dgm:prSet presAssocID="{A962C7EA-F009-4779-97E0-4808E3C3198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C30CE53-CD0B-4911-8288-0793D5107AB4}" type="pres">
      <dgm:prSet presAssocID="{A962C7EA-F009-4779-97E0-4808E3C31981}" presName="invisiNode" presStyleLbl="node1" presStyleIdx="3" presStyleCnt="4"/>
      <dgm:spPr/>
    </dgm:pt>
    <dgm:pt modelId="{D701ED58-0996-4F2F-8AB6-28D74904CE5B}" type="pres">
      <dgm:prSet presAssocID="{A962C7EA-F009-4779-97E0-4808E3C31981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ED55FFE-312D-4291-9340-3A80D840EAC7}" type="presOf" srcId="{A962C7EA-F009-4779-97E0-4808E3C31981}" destId="{C52B0047-3DA7-40F5-B8A0-45932B583864}" srcOrd="1" destOrd="0" presId="urn:microsoft.com/office/officeart/2005/8/layout/hList7"/>
    <dgm:cxn modelId="{ACF7893F-66E6-4749-B216-1C5A9CF4B5B8}" srcId="{6949EF2C-DACF-4E1D-B474-D2E53B610F39}" destId="{A962C7EA-F009-4779-97E0-4808E3C31981}" srcOrd="3" destOrd="0" parTransId="{5A39325A-39C2-4C94-AE51-25EA90A5874C}" sibTransId="{61150684-7EF6-422D-BA2E-FAE1813896A7}"/>
    <dgm:cxn modelId="{7CCC3445-6C52-4D43-B972-6086A7EE942A}" type="presOf" srcId="{6949EF2C-DACF-4E1D-B474-D2E53B610F39}" destId="{542C4CBD-BE8F-492F-86AF-D53C97437FF6}" srcOrd="0" destOrd="0" presId="urn:microsoft.com/office/officeart/2005/8/layout/hList7"/>
    <dgm:cxn modelId="{640F7C86-8EFE-404A-998F-859846BC48CA}" type="presOf" srcId="{82D9B62B-B8F5-4D36-B65D-2C10E4E819E8}" destId="{6A39F0D6-C50C-47ED-AB08-9FA2FD92C8B9}" srcOrd="1" destOrd="0" presId="urn:microsoft.com/office/officeart/2005/8/layout/hList7"/>
    <dgm:cxn modelId="{D4A501B9-BC05-43E2-8350-C56C45637374}" type="presOf" srcId="{224B52BD-3BBB-4154-87A8-73B64FFF4E26}" destId="{A384F2BB-1C8A-4D70-9062-CC9A22BBB45A}" srcOrd="0" destOrd="0" presId="urn:microsoft.com/office/officeart/2005/8/layout/hList7"/>
    <dgm:cxn modelId="{07A4EE64-CE6A-4752-8DC6-32CE9A3CEC8A}" type="presOf" srcId="{A962C7EA-F009-4779-97E0-4808E3C31981}" destId="{BE021D6D-CA49-4BBC-9023-ED60B4C634D2}" srcOrd="0" destOrd="0" presId="urn:microsoft.com/office/officeart/2005/8/layout/hList7"/>
    <dgm:cxn modelId="{47CB3AC0-2C42-4106-BD0F-400693A72B4A}" type="presOf" srcId="{DBA2C97C-130B-402B-8265-D46F25918898}" destId="{92682CAB-FE3A-4060-B7DE-70863851A6E4}" srcOrd="0" destOrd="0" presId="urn:microsoft.com/office/officeart/2005/8/layout/hList7"/>
    <dgm:cxn modelId="{6CD8143C-510D-4C8B-9A0A-65676F544E02}" type="presOf" srcId="{41FA9364-94BE-4DA2-AAF3-ED07F27CFEAA}" destId="{DB60F245-5927-420B-BC15-EBD629AF6095}" srcOrd="0" destOrd="0" presId="urn:microsoft.com/office/officeart/2005/8/layout/hList7"/>
    <dgm:cxn modelId="{4981A5CF-4FDE-4783-9CCA-A3850028E65C}" type="presOf" srcId="{82D9B62B-B8F5-4D36-B65D-2C10E4E819E8}" destId="{C6AF97A1-8850-40E2-8A87-64A77F18D6F7}" srcOrd="0" destOrd="0" presId="urn:microsoft.com/office/officeart/2005/8/layout/hList7"/>
    <dgm:cxn modelId="{23ECB293-38CC-4273-BAC0-06EB10B15120}" srcId="{6949EF2C-DACF-4E1D-B474-D2E53B610F39}" destId="{82D9B62B-B8F5-4D36-B65D-2C10E4E819E8}" srcOrd="2" destOrd="0" parTransId="{0E66023B-3867-44C2-8073-E2DEDD755B36}" sibTransId="{3321841E-1D04-4456-8936-4C1A94EF2754}"/>
    <dgm:cxn modelId="{C4DA60E2-1F76-4B04-9303-D4A405268643}" srcId="{6949EF2C-DACF-4E1D-B474-D2E53B610F39}" destId="{DBA2C97C-130B-402B-8265-D46F25918898}" srcOrd="0" destOrd="0" parTransId="{555E7043-59AC-4761-867D-B0DF469D81AB}" sibTransId="{224B52BD-3BBB-4154-87A8-73B64FFF4E26}"/>
    <dgm:cxn modelId="{D9A36CD6-25EC-4CC3-94F0-310B14EB111F}" type="presOf" srcId="{FEF272EA-5CDC-4D75-AB82-0479C8781FB1}" destId="{1BC70C45-192C-44C8-A115-4BEA6655356A}" srcOrd="0" destOrd="0" presId="urn:microsoft.com/office/officeart/2005/8/layout/hList7"/>
    <dgm:cxn modelId="{54A8F7B7-46FE-4585-BBEE-4BBEDF80CEDD}" type="presOf" srcId="{DBA2C97C-130B-402B-8265-D46F25918898}" destId="{CE549DA3-8D30-404B-BC99-4EE1C9F52F73}" srcOrd="1" destOrd="0" presId="urn:microsoft.com/office/officeart/2005/8/layout/hList7"/>
    <dgm:cxn modelId="{B0F4A61A-A588-41FB-AC8F-1962E60A592C}" type="presOf" srcId="{FEF272EA-5CDC-4D75-AB82-0479C8781FB1}" destId="{FA59E1BB-265C-469B-A58F-2E92D687D3D0}" srcOrd="1" destOrd="0" presId="urn:microsoft.com/office/officeart/2005/8/layout/hList7"/>
    <dgm:cxn modelId="{79F353F4-00F6-48D0-B936-8EB71350DE31}" srcId="{6949EF2C-DACF-4E1D-B474-D2E53B610F39}" destId="{FEF272EA-5CDC-4D75-AB82-0479C8781FB1}" srcOrd="1" destOrd="0" parTransId="{830D811A-D46F-486A-9587-FCBC134D754D}" sibTransId="{41FA9364-94BE-4DA2-AAF3-ED07F27CFEAA}"/>
    <dgm:cxn modelId="{C21B45CC-D1A0-4811-A026-89D5FAD8EDDD}" type="presOf" srcId="{3321841E-1D04-4456-8936-4C1A94EF2754}" destId="{F2E9D9EE-BD0E-4294-8A96-9158F6DF0435}" srcOrd="0" destOrd="0" presId="urn:microsoft.com/office/officeart/2005/8/layout/hList7"/>
    <dgm:cxn modelId="{A231547B-9BCC-443F-8E6B-9431EF7C40B3}" type="presParOf" srcId="{542C4CBD-BE8F-492F-86AF-D53C97437FF6}" destId="{C4551B73-90E4-4436-8BE6-F5A4468AAC4A}" srcOrd="0" destOrd="0" presId="urn:microsoft.com/office/officeart/2005/8/layout/hList7"/>
    <dgm:cxn modelId="{0378A82D-56E6-4475-8F24-5D0B99D05525}" type="presParOf" srcId="{542C4CBD-BE8F-492F-86AF-D53C97437FF6}" destId="{A409900F-1002-41D3-99B8-0F409005EF3D}" srcOrd="1" destOrd="0" presId="urn:microsoft.com/office/officeart/2005/8/layout/hList7"/>
    <dgm:cxn modelId="{87C9B42B-6D2D-4D37-A0E1-A525728B1153}" type="presParOf" srcId="{A409900F-1002-41D3-99B8-0F409005EF3D}" destId="{F66501EC-FCD8-48ED-92E1-6DD48BC1A103}" srcOrd="0" destOrd="0" presId="urn:microsoft.com/office/officeart/2005/8/layout/hList7"/>
    <dgm:cxn modelId="{2C027A64-C85A-4E35-B3AA-6F418DD97F68}" type="presParOf" srcId="{F66501EC-FCD8-48ED-92E1-6DD48BC1A103}" destId="{92682CAB-FE3A-4060-B7DE-70863851A6E4}" srcOrd="0" destOrd="0" presId="urn:microsoft.com/office/officeart/2005/8/layout/hList7"/>
    <dgm:cxn modelId="{BF26A592-540E-4E4B-B3C4-8C24B7809562}" type="presParOf" srcId="{F66501EC-FCD8-48ED-92E1-6DD48BC1A103}" destId="{CE549DA3-8D30-404B-BC99-4EE1C9F52F73}" srcOrd="1" destOrd="0" presId="urn:microsoft.com/office/officeart/2005/8/layout/hList7"/>
    <dgm:cxn modelId="{8716CDEB-7B59-4F0C-950D-868F0A251288}" type="presParOf" srcId="{F66501EC-FCD8-48ED-92E1-6DD48BC1A103}" destId="{05DBD85D-CE30-49AA-9AB8-89D7580B0B0D}" srcOrd="2" destOrd="0" presId="urn:microsoft.com/office/officeart/2005/8/layout/hList7"/>
    <dgm:cxn modelId="{C10E7B30-FB52-4890-86C5-5E6864200331}" type="presParOf" srcId="{F66501EC-FCD8-48ED-92E1-6DD48BC1A103}" destId="{1E9167A8-B815-4404-A52E-DF111B0A198D}" srcOrd="3" destOrd="0" presId="urn:microsoft.com/office/officeart/2005/8/layout/hList7"/>
    <dgm:cxn modelId="{E1427EBB-E4F7-431F-BB5B-C699E6850E29}" type="presParOf" srcId="{A409900F-1002-41D3-99B8-0F409005EF3D}" destId="{A384F2BB-1C8A-4D70-9062-CC9A22BBB45A}" srcOrd="1" destOrd="0" presId="urn:microsoft.com/office/officeart/2005/8/layout/hList7"/>
    <dgm:cxn modelId="{2C045809-9761-4715-9E3C-0F1D44684478}" type="presParOf" srcId="{A409900F-1002-41D3-99B8-0F409005EF3D}" destId="{27702396-6A5D-4A2F-AD03-00948D4B711C}" srcOrd="2" destOrd="0" presId="urn:microsoft.com/office/officeart/2005/8/layout/hList7"/>
    <dgm:cxn modelId="{8C57EE5E-1A5C-46CB-A995-385D96589ACA}" type="presParOf" srcId="{27702396-6A5D-4A2F-AD03-00948D4B711C}" destId="{1BC70C45-192C-44C8-A115-4BEA6655356A}" srcOrd="0" destOrd="0" presId="urn:microsoft.com/office/officeart/2005/8/layout/hList7"/>
    <dgm:cxn modelId="{D4D9D525-CDFE-4023-83BA-8449B7209D78}" type="presParOf" srcId="{27702396-6A5D-4A2F-AD03-00948D4B711C}" destId="{FA59E1BB-265C-469B-A58F-2E92D687D3D0}" srcOrd="1" destOrd="0" presId="urn:microsoft.com/office/officeart/2005/8/layout/hList7"/>
    <dgm:cxn modelId="{C4305061-F6C6-4AB2-BAD3-8636AA7FF1C3}" type="presParOf" srcId="{27702396-6A5D-4A2F-AD03-00948D4B711C}" destId="{E5B9B2DC-7286-4242-9CEB-5985E91301E9}" srcOrd="2" destOrd="0" presId="urn:microsoft.com/office/officeart/2005/8/layout/hList7"/>
    <dgm:cxn modelId="{6E2FD47A-77FE-4103-9C00-DBD1498D5298}" type="presParOf" srcId="{27702396-6A5D-4A2F-AD03-00948D4B711C}" destId="{4A5AF75B-DBAD-4516-842F-68177EB2D225}" srcOrd="3" destOrd="0" presId="urn:microsoft.com/office/officeart/2005/8/layout/hList7"/>
    <dgm:cxn modelId="{A0C30017-2D63-40E6-BE41-DBC297AFC25C}" type="presParOf" srcId="{A409900F-1002-41D3-99B8-0F409005EF3D}" destId="{DB60F245-5927-420B-BC15-EBD629AF6095}" srcOrd="3" destOrd="0" presId="urn:microsoft.com/office/officeart/2005/8/layout/hList7"/>
    <dgm:cxn modelId="{B06E09BB-5693-4191-A2A6-3A34EE5F82CE}" type="presParOf" srcId="{A409900F-1002-41D3-99B8-0F409005EF3D}" destId="{EA51AF1D-DE8B-4AF1-A82A-5F6EE06B08B3}" srcOrd="4" destOrd="0" presId="urn:microsoft.com/office/officeart/2005/8/layout/hList7"/>
    <dgm:cxn modelId="{DDEA0EE4-380C-43BC-92AE-DF9D6A8C00A2}" type="presParOf" srcId="{EA51AF1D-DE8B-4AF1-A82A-5F6EE06B08B3}" destId="{C6AF97A1-8850-40E2-8A87-64A77F18D6F7}" srcOrd="0" destOrd="0" presId="urn:microsoft.com/office/officeart/2005/8/layout/hList7"/>
    <dgm:cxn modelId="{76771F41-BBFB-4B24-8A0E-595842AC6E37}" type="presParOf" srcId="{EA51AF1D-DE8B-4AF1-A82A-5F6EE06B08B3}" destId="{6A39F0D6-C50C-47ED-AB08-9FA2FD92C8B9}" srcOrd="1" destOrd="0" presId="urn:microsoft.com/office/officeart/2005/8/layout/hList7"/>
    <dgm:cxn modelId="{843ACF18-0F8B-4896-BDEC-D15152DA22D2}" type="presParOf" srcId="{EA51AF1D-DE8B-4AF1-A82A-5F6EE06B08B3}" destId="{8F3CA5BB-2A54-4591-B444-2302EC2C19F6}" srcOrd="2" destOrd="0" presId="urn:microsoft.com/office/officeart/2005/8/layout/hList7"/>
    <dgm:cxn modelId="{563EC44D-CF01-4460-92DF-82CE05818FA2}" type="presParOf" srcId="{EA51AF1D-DE8B-4AF1-A82A-5F6EE06B08B3}" destId="{77D6BE1B-7492-4B0B-944F-7090F8C4780B}" srcOrd="3" destOrd="0" presId="urn:microsoft.com/office/officeart/2005/8/layout/hList7"/>
    <dgm:cxn modelId="{56004079-459A-44C6-96A7-1B7A2A20C13A}" type="presParOf" srcId="{A409900F-1002-41D3-99B8-0F409005EF3D}" destId="{F2E9D9EE-BD0E-4294-8A96-9158F6DF0435}" srcOrd="5" destOrd="0" presId="urn:microsoft.com/office/officeart/2005/8/layout/hList7"/>
    <dgm:cxn modelId="{3E52E4A3-29BF-460D-8883-503AE9BB871A}" type="presParOf" srcId="{A409900F-1002-41D3-99B8-0F409005EF3D}" destId="{4D4F7BD5-4CDF-4F5F-83DE-14433C0628E1}" srcOrd="6" destOrd="0" presId="urn:microsoft.com/office/officeart/2005/8/layout/hList7"/>
    <dgm:cxn modelId="{F07CD90D-773E-4E26-BBBF-31690B8E84DA}" type="presParOf" srcId="{4D4F7BD5-4CDF-4F5F-83DE-14433C0628E1}" destId="{BE021D6D-CA49-4BBC-9023-ED60B4C634D2}" srcOrd="0" destOrd="0" presId="urn:microsoft.com/office/officeart/2005/8/layout/hList7"/>
    <dgm:cxn modelId="{94687ADC-7BC7-4AD2-AB95-84F2034E67AC}" type="presParOf" srcId="{4D4F7BD5-4CDF-4F5F-83DE-14433C0628E1}" destId="{C52B0047-3DA7-40F5-B8A0-45932B583864}" srcOrd="1" destOrd="0" presId="urn:microsoft.com/office/officeart/2005/8/layout/hList7"/>
    <dgm:cxn modelId="{C85D1815-E555-4256-9632-5CA3D37ED8BC}" type="presParOf" srcId="{4D4F7BD5-4CDF-4F5F-83DE-14433C0628E1}" destId="{2C30CE53-CD0B-4911-8288-0793D5107AB4}" srcOrd="2" destOrd="0" presId="urn:microsoft.com/office/officeart/2005/8/layout/hList7"/>
    <dgm:cxn modelId="{FC83EA64-9291-4F17-A89C-E99898C59E2E}" type="presParOf" srcId="{4D4F7BD5-4CDF-4F5F-83DE-14433C0628E1}" destId="{D701ED58-0996-4F2F-8AB6-28D74904CE5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0D2F9-1BFC-4915-B6DD-38D1A245B020}">
      <dsp:nvSpPr>
        <dsp:cNvPr id="0" name=""/>
        <dsp:cNvSpPr/>
      </dsp:nvSpPr>
      <dsp:spPr>
        <a:xfrm rot="16200000">
          <a:off x="-1066147" y="1066396"/>
          <a:ext cx="4063999" cy="1931206"/>
        </a:xfrm>
        <a:prstGeom prst="flowChartManualOperation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Καταληκτική ημερομηνία: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17 Ιουνίου 2017</a:t>
          </a:r>
        </a:p>
      </dsp:txBody>
      <dsp:txXfrm rot="5400000">
        <a:off x="249" y="812800"/>
        <a:ext cx="1931206" cy="2438399"/>
      </dsp:txXfrm>
    </dsp:sp>
    <dsp:sp modelId="{F649FDD6-3233-4534-96DD-3E6A82D0445A}">
      <dsp:nvSpPr>
        <dsp:cNvPr id="0" name=""/>
        <dsp:cNvSpPr/>
      </dsp:nvSpPr>
      <dsp:spPr>
        <a:xfrm rot="16200000">
          <a:off x="1106440" y="969855"/>
          <a:ext cx="4063999" cy="2124288"/>
        </a:xfrm>
        <a:prstGeom prst="flowChartManualOperation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l-GR" sz="2000" kern="1200" dirty="0" smtClean="0"/>
            <a:t>Υποβολές:            2.426 προτάσεις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l-GR" sz="2000" kern="1200" dirty="0" smtClean="0"/>
            <a:t>Προϋπολογισμός: 1,64 δις €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el-GR" sz="2000" kern="1200" dirty="0" smtClean="0"/>
            <a:t> Αιτούμενη δημόσια δαπάνη:   1,39 δις €</a:t>
          </a:r>
          <a:endParaRPr lang="el-GR" sz="2000" kern="1200" dirty="0"/>
        </a:p>
      </dsp:txBody>
      <dsp:txXfrm rot="5400000">
        <a:off x="2076295" y="812800"/>
        <a:ext cx="2124288" cy="2438399"/>
      </dsp:txXfrm>
    </dsp:sp>
    <dsp:sp modelId="{2D01F670-DE23-4F8E-A7CF-3FE86C7D4BA4}">
      <dsp:nvSpPr>
        <dsp:cNvPr id="0" name=""/>
        <dsp:cNvSpPr/>
      </dsp:nvSpPr>
      <dsp:spPr>
        <a:xfrm rot="16200000">
          <a:off x="3279028" y="1066396"/>
          <a:ext cx="4063999" cy="1931206"/>
        </a:xfrm>
        <a:prstGeom prst="flowChartManualOperation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Αξιολόγηση: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Ολοκληρώθηκε</a:t>
          </a:r>
        </a:p>
      </dsp:txBody>
      <dsp:txXfrm rot="5400000">
        <a:off x="4345424" y="812800"/>
        <a:ext cx="1931206" cy="2438399"/>
      </dsp:txXfrm>
    </dsp:sp>
    <dsp:sp modelId="{E402E08E-4380-4AB7-BDFA-A5737A8936BF}">
      <dsp:nvSpPr>
        <dsp:cNvPr id="0" name=""/>
        <dsp:cNvSpPr/>
      </dsp:nvSpPr>
      <dsp:spPr>
        <a:xfrm rot="16200000">
          <a:off x="5355075" y="1066396"/>
          <a:ext cx="4063999" cy="1931206"/>
        </a:xfrm>
        <a:prstGeom prst="flowChartManualOperation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Αποτελέσματα: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Προσωρινός κατάλογος δικαιούχων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Εγκεκριμένη </a:t>
          </a:r>
          <a:r>
            <a:rPr lang="el-GR" sz="2000" kern="1200" dirty="0" err="1" smtClean="0"/>
            <a:t>δδ</a:t>
          </a:r>
          <a:r>
            <a:rPr lang="el-GR" sz="2000" kern="1200" dirty="0" smtClean="0"/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286, 438 εκ. €</a:t>
          </a:r>
          <a:endParaRPr lang="el-GR" sz="2000" kern="1200" dirty="0"/>
        </a:p>
      </dsp:txBody>
      <dsp:txXfrm rot="5400000">
        <a:off x="6421471" y="812800"/>
        <a:ext cx="1931206" cy="2438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AEE4C-789D-4B6D-8BBC-076829B60308}">
      <dsp:nvSpPr>
        <dsp:cNvPr id="0" name=""/>
        <dsp:cNvSpPr/>
      </dsp:nvSpPr>
      <dsp:spPr>
        <a:xfrm>
          <a:off x="0" y="86409"/>
          <a:ext cx="4363684" cy="436368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09EAC-9588-4560-A6A7-E1A6F4BDE075}">
      <dsp:nvSpPr>
        <dsp:cNvPr id="0" name=""/>
        <dsp:cNvSpPr/>
      </dsp:nvSpPr>
      <dsp:spPr>
        <a:xfrm>
          <a:off x="2181842" y="86409"/>
          <a:ext cx="5090965" cy="43636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Αύξηση δημόσιας δαπάνης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από 280 σε </a:t>
          </a:r>
          <a:r>
            <a:rPr lang="el-GR" sz="2400" b="1" kern="1200" dirty="0" smtClean="0">
              <a:solidFill>
                <a:srgbClr val="FF0000"/>
              </a:solidFill>
            </a:rPr>
            <a:t>410</a:t>
          </a:r>
          <a:r>
            <a:rPr lang="el-GR" sz="2400" kern="1200" dirty="0" smtClean="0">
              <a:solidFill>
                <a:srgbClr val="FF0000"/>
              </a:solidFill>
            </a:rPr>
            <a:t> εκ. €</a:t>
          </a:r>
          <a:endParaRPr lang="el-GR" sz="2400" kern="1200" dirty="0">
            <a:solidFill>
              <a:srgbClr val="FF0000"/>
            </a:solidFill>
          </a:endParaRPr>
        </a:p>
      </dsp:txBody>
      <dsp:txXfrm>
        <a:off x="2181842" y="86409"/>
        <a:ext cx="5090965" cy="2072750"/>
      </dsp:txXfrm>
    </dsp:sp>
    <dsp:sp modelId="{D3F3BD07-0395-4186-BBF7-767E86A5B22C}">
      <dsp:nvSpPr>
        <dsp:cNvPr id="0" name=""/>
        <dsp:cNvSpPr/>
      </dsp:nvSpPr>
      <dsp:spPr>
        <a:xfrm>
          <a:off x="1145467" y="2159159"/>
          <a:ext cx="2072750" cy="20727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D0472-D32B-4817-87EA-CF1CE047F66E}">
      <dsp:nvSpPr>
        <dsp:cNvPr id="0" name=""/>
        <dsp:cNvSpPr/>
      </dsp:nvSpPr>
      <dsp:spPr>
        <a:xfrm>
          <a:off x="2181842" y="2159159"/>
          <a:ext cx="5090965" cy="207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err="1" smtClean="0"/>
            <a:t>Εμπροσθοβαρής</a:t>
          </a:r>
          <a:r>
            <a:rPr lang="el-GR" sz="2400" kern="1200" dirty="0" smtClean="0"/>
            <a:t> κατανομή:  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Α΄ Κύκλος: από </a:t>
          </a:r>
          <a:r>
            <a:rPr lang="el-GR" sz="2400" kern="1200" dirty="0" smtClean="0">
              <a:solidFill>
                <a:schemeClr val="tx1"/>
              </a:solidFill>
            </a:rPr>
            <a:t>126 σε </a:t>
          </a:r>
          <a:r>
            <a:rPr lang="el-GR" sz="2400" b="1" kern="1200" dirty="0" smtClean="0">
              <a:solidFill>
                <a:srgbClr val="FF0000"/>
              </a:solidFill>
            </a:rPr>
            <a:t>256 εκ. € + 20%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Β΄ Κύκλος: 84 εκ. €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Γ΄ Κύκλος: 70 εκ. €</a:t>
          </a:r>
          <a:endParaRPr lang="el-GR" sz="2400" kern="1200" dirty="0"/>
        </a:p>
      </dsp:txBody>
      <dsp:txXfrm>
        <a:off x="2181842" y="2159159"/>
        <a:ext cx="5090965" cy="2072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F9D9C-7792-401C-8994-C26FAC796D40}">
      <dsp:nvSpPr>
        <dsp:cNvPr id="0" name=""/>
        <dsp:cNvSpPr/>
      </dsp:nvSpPr>
      <dsp:spPr>
        <a:xfrm>
          <a:off x="1738" y="-111651"/>
          <a:ext cx="2705046" cy="42913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Ανοιχτή Καινοτομία στον Πολιτισμό 13 εκ. €</a:t>
          </a:r>
          <a:endParaRPr lang="el-GR" sz="2400" kern="1200" dirty="0"/>
        </a:p>
      </dsp:txBody>
      <dsp:txXfrm>
        <a:off x="1738" y="1604893"/>
        <a:ext cx="2705046" cy="1716544"/>
      </dsp:txXfrm>
    </dsp:sp>
    <dsp:sp modelId="{F4C9E3F1-7AFD-4F2C-B6E2-F5E0E1AD67FF}">
      <dsp:nvSpPr>
        <dsp:cNvPr id="0" name=""/>
        <dsp:cNvSpPr/>
      </dsp:nvSpPr>
      <dsp:spPr>
        <a:xfrm>
          <a:off x="639750" y="145830"/>
          <a:ext cx="1429023" cy="142902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22DB0-0AAA-4424-867C-E4EAD263A1F5}">
      <dsp:nvSpPr>
        <dsp:cNvPr id="0" name=""/>
        <dsp:cNvSpPr/>
      </dsp:nvSpPr>
      <dsp:spPr>
        <a:xfrm>
          <a:off x="2787936" y="-111651"/>
          <a:ext cx="2705046" cy="42913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Υδατοκαλλιέργεια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5,25 εκ. €</a:t>
          </a:r>
          <a:endParaRPr lang="el-GR" sz="2400" kern="1200" dirty="0"/>
        </a:p>
      </dsp:txBody>
      <dsp:txXfrm>
        <a:off x="2787936" y="1604893"/>
        <a:ext cx="2705046" cy="1716544"/>
      </dsp:txXfrm>
    </dsp:sp>
    <dsp:sp modelId="{A98AFD5F-6F54-4B9F-8F28-DB4AA97424F0}">
      <dsp:nvSpPr>
        <dsp:cNvPr id="0" name=""/>
        <dsp:cNvSpPr/>
      </dsp:nvSpPr>
      <dsp:spPr>
        <a:xfrm>
          <a:off x="3425948" y="145830"/>
          <a:ext cx="1429023" cy="142902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23DEB-D0E8-42DE-B125-9E4CE5CB11E3}">
      <dsp:nvSpPr>
        <dsp:cNvPr id="0" name=""/>
        <dsp:cNvSpPr/>
      </dsp:nvSpPr>
      <dsp:spPr>
        <a:xfrm>
          <a:off x="5574134" y="-111651"/>
          <a:ext cx="2705046" cy="42913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Βιομηχανικά Υλικά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6 εκ. €</a:t>
          </a:r>
          <a:endParaRPr lang="el-GR" sz="2400" kern="1200" dirty="0"/>
        </a:p>
      </dsp:txBody>
      <dsp:txXfrm>
        <a:off x="5574134" y="1604893"/>
        <a:ext cx="2705046" cy="1716544"/>
      </dsp:txXfrm>
    </dsp:sp>
    <dsp:sp modelId="{4DCE0BA6-F329-466B-BB95-E6463372D7FC}">
      <dsp:nvSpPr>
        <dsp:cNvPr id="0" name=""/>
        <dsp:cNvSpPr/>
      </dsp:nvSpPr>
      <dsp:spPr>
        <a:xfrm>
          <a:off x="6212146" y="145830"/>
          <a:ext cx="1429023" cy="142902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C047D-272B-41D8-8D08-1EE627B1C690}">
      <dsp:nvSpPr>
        <dsp:cNvPr id="0" name=""/>
        <dsp:cNvSpPr/>
      </dsp:nvSpPr>
      <dsp:spPr>
        <a:xfrm>
          <a:off x="331236" y="2883568"/>
          <a:ext cx="7618446" cy="151944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A4648-6C1C-4DEA-B61B-7208DEEFD419}">
      <dsp:nvSpPr>
        <dsp:cNvPr id="0" name=""/>
        <dsp:cNvSpPr/>
      </dsp:nvSpPr>
      <dsp:spPr>
        <a:xfrm>
          <a:off x="-2060134" y="-319142"/>
          <a:ext cx="2462367" cy="2462367"/>
        </a:xfrm>
        <a:prstGeom prst="blockArc">
          <a:avLst>
            <a:gd name="adj1" fmla="val 18900000"/>
            <a:gd name="adj2" fmla="val 2700000"/>
            <a:gd name="adj3" fmla="val 877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111AC-69A3-0546-BDC7-A2F5C472702A}">
      <dsp:nvSpPr>
        <dsp:cNvPr id="0" name=""/>
        <dsp:cNvSpPr/>
      </dsp:nvSpPr>
      <dsp:spPr>
        <a:xfrm>
          <a:off x="258545" y="182408"/>
          <a:ext cx="8290596" cy="364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573" tIns="60960" rIns="60960" bIns="609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2400" kern="1200" dirty="0" smtClean="0"/>
            <a:t>Άξονας προτεραιότητας:0</a:t>
          </a:r>
          <a:r>
            <a:rPr lang="en-GB" sz="2400" kern="1200" dirty="0" smtClean="0"/>
            <a:t>1</a:t>
          </a:r>
          <a:r>
            <a:rPr lang="el-GR" sz="2400" kern="1200" dirty="0" smtClean="0"/>
            <a:t>, 0</a:t>
          </a:r>
          <a:r>
            <a:rPr lang="en-GB" sz="2400" kern="1200" dirty="0" smtClean="0"/>
            <a:t>1</a:t>
          </a:r>
          <a:r>
            <a:rPr lang="el-GR" sz="2400" kern="1200" dirty="0" smtClean="0"/>
            <a:t>Σ / Επενδυτική προτεραιότητα</a:t>
          </a:r>
          <a:r>
            <a:rPr lang="en-GB" sz="2400" kern="1200" dirty="0" smtClean="0"/>
            <a:t>1</a:t>
          </a:r>
          <a:r>
            <a:rPr lang="el-GR" sz="2400" kern="1200" dirty="0" smtClean="0"/>
            <a:t>β</a:t>
          </a:r>
          <a:endParaRPr lang="en-GB" sz="2400" kern="1200" dirty="0"/>
        </a:p>
      </dsp:txBody>
      <dsp:txXfrm>
        <a:off x="258545" y="182408"/>
        <a:ext cx="8290596" cy="364816"/>
      </dsp:txXfrm>
    </dsp:sp>
    <dsp:sp modelId="{CF31A6AA-52FE-45CB-8A5F-593905EF8917}">
      <dsp:nvSpPr>
        <dsp:cNvPr id="0" name=""/>
        <dsp:cNvSpPr/>
      </dsp:nvSpPr>
      <dsp:spPr>
        <a:xfrm>
          <a:off x="30535" y="136806"/>
          <a:ext cx="456020" cy="456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CACAF-CECB-574A-9D77-FA6B2D265CDA}">
      <dsp:nvSpPr>
        <dsp:cNvPr id="0" name=""/>
        <dsp:cNvSpPr/>
      </dsp:nvSpPr>
      <dsp:spPr>
        <a:xfrm>
          <a:off x="391156" y="729633"/>
          <a:ext cx="8157986" cy="3648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573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smtClean="0"/>
            <a:t>Ειδικός</a:t>
          </a:r>
          <a:r>
            <a:rPr lang="el-GR" sz="1000" kern="1200" smtClean="0"/>
            <a:t> </a:t>
          </a:r>
          <a:r>
            <a:rPr lang="el-GR" sz="2800" kern="1200" smtClean="0"/>
            <a:t>Στόχος: 1.1</a:t>
          </a:r>
          <a:endParaRPr lang="en-GB" sz="2800" kern="1200" dirty="0"/>
        </a:p>
      </dsp:txBody>
      <dsp:txXfrm>
        <a:off x="391156" y="729633"/>
        <a:ext cx="8157986" cy="364816"/>
      </dsp:txXfrm>
    </dsp:sp>
    <dsp:sp modelId="{F1B0A00A-A56B-44F6-B0DD-9AFC5600CEEF}">
      <dsp:nvSpPr>
        <dsp:cNvPr id="0" name=""/>
        <dsp:cNvSpPr/>
      </dsp:nvSpPr>
      <dsp:spPr>
        <a:xfrm>
          <a:off x="163146" y="684031"/>
          <a:ext cx="456020" cy="456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B7877-1066-5842-94CA-F5455DCE3B98}">
      <dsp:nvSpPr>
        <dsp:cNvPr id="0" name=""/>
        <dsp:cNvSpPr/>
      </dsp:nvSpPr>
      <dsp:spPr>
        <a:xfrm>
          <a:off x="258545" y="1276858"/>
          <a:ext cx="8290596" cy="3648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573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Δημόσια Δαπάνη: </a:t>
          </a:r>
          <a:r>
            <a:rPr lang="en-US" sz="2800" kern="1200" dirty="0" smtClean="0"/>
            <a:t>4</a:t>
          </a:r>
          <a:r>
            <a:rPr lang="el-GR" sz="2800" kern="1200" dirty="0" smtClean="0"/>
            <a:t>,425</a:t>
          </a:r>
          <a:r>
            <a:rPr lang="en-US" sz="2800" kern="1200" dirty="0" smtClean="0"/>
            <a:t> </a:t>
          </a:r>
          <a:r>
            <a:rPr lang="el-GR" sz="2800" kern="1200" dirty="0" smtClean="0"/>
            <a:t>εκ. € </a:t>
          </a:r>
          <a:endParaRPr lang="en-GB" sz="2800" kern="1200" dirty="0"/>
        </a:p>
      </dsp:txBody>
      <dsp:txXfrm>
        <a:off x="258545" y="1276858"/>
        <a:ext cx="8290596" cy="364816"/>
      </dsp:txXfrm>
    </dsp:sp>
    <dsp:sp modelId="{1513CC57-795C-4F23-BAD5-13895BE31F5B}">
      <dsp:nvSpPr>
        <dsp:cNvPr id="0" name=""/>
        <dsp:cNvSpPr/>
      </dsp:nvSpPr>
      <dsp:spPr>
        <a:xfrm>
          <a:off x="30535" y="1231256"/>
          <a:ext cx="456020" cy="456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8FAF1-26EF-9648-9CA3-EDB0FD107E0B}">
      <dsp:nvSpPr>
        <dsp:cNvPr id="0" name=""/>
        <dsp:cNvSpPr/>
      </dsp:nvSpPr>
      <dsp:spPr>
        <a:xfrm>
          <a:off x="286818" y="0"/>
          <a:ext cx="7765017" cy="48531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1D258-F0A8-4845-B3A5-B266667846FF}">
      <dsp:nvSpPr>
        <dsp:cNvPr id="0" name=""/>
        <dsp:cNvSpPr/>
      </dsp:nvSpPr>
      <dsp:spPr>
        <a:xfrm>
          <a:off x="1041112" y="3608791"/>
          <a:ext cx="178595" cy="1785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27A5E-F31E-F34F-9D9C-D50243809EDD}">
      <dsp:nvSpPr>
        <dsp:cNvPr id="0" name=""/>
        <dsp:cNvSpPr/>
      </dsp:nvSpPr>
      <dsp:spPr>
        <a:xfrm>
          <a:off x="637588" y="3541476"/>
          <a:ext cx="1450083" cy="94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34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b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/>
            <a:t>Σχεδιασμός Δράσεων -  Προκήρυξη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37588" y="3541476"/>
        <a:ext cx="1450083" cy="947138"/>
      </dsp:txXfrm>
    </dsp:sp>
    <dsp:sp modelId="{2A68310C-111F-E74A-8650-DE74A7211D12}">
      <dsp:nvSpPr>
        <dsp:cNvPr id="0" name=""/>
        <dsp:cNvSpPr/>
      </dsp:nvSpPr>
      <dsp:spPr>
        <a:xfrm>
          <a:off x="2007857" y="2679901"/>
          <a:ext cx="279540" cy="279540"/>
        </a:xfrm>
        <a:prstGeom prst="ellips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7377D-D79E-C14F-B91C-F105D357545C}">
      <dsp:nvSpPr>
        <dsp:cNvPr id="0" name=""/>
        <dsp:cNvSpPr/>
      </dsp:nvSpPr>
      <dsp:spPr>
        <a:xfrm>
          <a:off x="2027300" y="2916383"/>
          <a:ext cx="1819542" cy="1154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23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/>
            <a:t>Υποβολή προτάσεων  </a:t>
          </a:r>
          <a:endParaRPr lang="en-US" sz="1500" b="1" kern="1200" dirty="0"/>
        </a:p>
      </dsp:txBody>
      <dsp:txXfrm>
        <a:off x="2027300" y="2916383"/>
        <a:ext cx="1819542" cy="1154804"/>
      </dsp:txXfrm>
    </dsp:sp>
    <dsp:sp modelId="{3D7279EE-C73D-FD49-BA01-5960E92BD8E0}">
      <dsp:nvSpPr>
        <dsp:cNvPr id="0" name=""/>
        <dsp:cNvSpPr/>
      </dsp:nvSpPr>
      <dsp:spPr>
        <a:xfrm>
          <a:off x="3250260" y="1939313"/>
          <a:ext cx="372720" cy="372720"/>
        </a:xfrm>
        <a:prstGeom prst="ellipse">
          <a:avLst/>
        </a:prstGeom>
        <a:solidFill>
          <a:srgbClr val="0000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F5583-9B0C-2A44-BA8C-3BD6ACCED1EB}">
      <dsp:nvSpPr>
        <dsp:cNvPr id="0" name=""/>
        <dsp:cNvSpPr/>
      </dsp:nvSpPr>
      <dsp:spPr>
        <a:xfrm>
          <a:off x="3436620" y="2125673"/>
          <a:ext cx="1498648" cy="272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9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/>
            <a:t>Αξιολόγηση και επιλογή των προτάσεων</a:t>
          </a:r>
          <a:endParaRPr lang="en-US" sz="1500" b="1" kern="1200" dirty="0"/>
        </a:p>
      </dsp:txBody>
      <dsp:txXfrm>
        <a:off x="3436620" y="2125673"/>
        <a:ext cx="1498648" cy="2727462"/>
      </dsp:txXfrm>
    </dsp:sp>
    <dsp:sp modelId="{51C05635-7B74-6144-A156-4EF9B878A3DB}">
      <dsp:nvSpPr>
        <dsp:cNvPr id="0" name=""/>
        <dsp:cNvSpPr/>
      </dsp:nvSpPr>
      <dsp:spPr>
        <a:xfrm>
          <a:off x="4694553" y="1360819"/>
          <a:ext cx="481431" cy="4814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79109-AA20-2B4C-8186-C75CEAF2A410}">
      <dsp:nvSpPr>
        <dsp:cNvPr id="0" name=""/>
        <dsp:cNvSpPr/>
      </dsp:nvSpPr>
      <dsp:spPr>
        <a:xfrm>
          <a:off x="4789263" y="1854509"/>
          <a:ext cx="1845014" cy="838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10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/>
            <a:t>Υλοποίηση και χρηματοδότηση των έργων</a:t>
          </a:r>
          <a:endParaRPr lang="en-US" sz="1500" b="1" kern="1200" dirty="0"/>
        </a:p>
      </dsp:txBody>
      <dsp:txXfrm>
        <a:off x="4789263" y="1854509"/>
        <a:ext cx="1845014" cy="838197"/>
      </dsp:txXfrm>
    </dsp:sp>
    <dsp:sp modelId="{8D609ED0-9344-2846-932D-C64F29299A53}">
      <dsp:nvSpPr>
        <dsp:cNvPr id="0" name=""/>
        <dsp:cNvSpPr/>
      </dsp:nvSpPr>
      <dsp:spPr>
        <a:xfrm>
          <a:off x="6181554" y="974509"/>
          <a:ext cx="613436" cy="613436"/>
        </a:xfrm>
        <a:prstGeom prst="ellipse">
          <a:avLst/>
        </a:prstGeom>
        <a:solidFill>
          <a:srgbClr val="FF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CCC32-D7F4-F44F-ABEF-83AC063EFDE5}">
      <dsp:nvSpPr>
        <dsp:cNvPr id="0" name=""/>
        <dsp:cNvSpPr/>
      </dsp:nvSpPr>
      <dsp:spPr>
        <a:xfrm>
          <a:off x="6368807" y="1492416"/>
          <a:ext cx="1765376" cy="89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04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/>
            <a:t>Παρακολούθηση - Παραλαβή</a:t>
          </a:r>
          <a:endParaRPr lang="en-US" sz="1500" b="1" kern="1200" dirty="0"/>
        </a:p>
      </dsp:txBody>
      <dsp:txXfrm>
        <a:off x="6368807" y="1492416"/>
        <a:ext cx="1765376" cy="893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AE86D-A2A2-4CB0-B98A-8DAC1EF05462}">
      <dsp:nvSpPr>
        <dsp:cNvPr id="0" name=""/>
        <dsp:cNvSpPr/>
      </dsp:nvSpPr>
      <dsp:spPr>
        <a:xfrm>
          <a:off x="611504" y="0"/>
          <a:ext cx="6930390" cy="4495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681E9-C047-43CA-A183-51727CDA9A6E}">
      <dsp:nvSpPr>
        <dsp:cNvPr id="0" name=""/>
        <dsp:cNvSpPr/>
      </dsp:nvSpPr>
      <dsp:spPr>
        <a:xfrm>
          <a:off x="961" y="1348740"/>
          <a:ext cx="2607654" cy="1798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Συνεδρίαση Συντονιστών: 23 Ιουνίου 2017</a:t>
          </a:r>
          <a:endParaRPr lang="el-GR" sz="1600" kern="1200"/>
        </a:p>
      </dsp:txBody>
      <dsp:txXfrm>
        <a:off x="88748" y="1436527"/>
        <a:ext cx="2432080" cy="1622746"/>
      </dsp:txXfrm>
    </dsp:sp>
    <dsp:sp modelId="{64AC4634-6B7C-4623-88E3-32EBBEB55FCF}">
      <dsp:nvSpPr>
        <dsp:cNvPr id="0" name=""/>
        <dsp:cNvSpPr/>
      </dsp:nvSpPr>
      <dsp:spPr>
        <a:xfrm>
          <a:off x="2738999" y="1348740"/>
          <a:ext cx="2607654" cy="1798320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Περιβάλλον/ </a:t>
          </a:r>
          <a:r>
            <a:rPr lang="el-GR" sz="1600" kern="1200" dirty="0" err="1" smtClean="0"/>
            <a:t>Αγροδιατροφή</a:t>
          </a:r>
          <a:r>
            <a:rPr lang="el-GR" sz="1600" kern="1200" dirty="0" smtClean="0"/>
            <a:t>: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Κοινή συνεδρίαση Συμβουλευτικών Επιτροπών : 11/07/2017 (</a:t>
          </a:r>
          <a:r>
            <a:rPr lang="en-US" sz="1600" kern="1200" dirty="0" smtClean="0"/>
            <a:t>PRIMA</a:t>
          </a:r>
          <a:r>
            <a:rPr lang="el-GR" sz="1600" kern="1200" dirty="0" smtClean="0"/>
            <a:t>)</a:t>
          </a:r>
          <a:endParaRPr lang="el-GR" sz="1600" kern="1200" dirty="0"/>
        </a:p>
      </dsp:txBody>
      <dsp:txXfrm>
        <a:off x="2826786" y="1436527"/>
        <a:ext cx="2432080" cy="1622746"/>
      </dsp:txXfrm>
    </dsp:sp>
    <dsp:sp modelId="{02B3DE5F-98AF-41FD-AF5D-BF8D29C6D1E8}">
      <dsp:nvSpPr>
        <dsp:cNvPr id="0" name=""/>
        <dsp:cNvSpPr/>
      </dsp:nvSpPr>
      <dsp:spPr>
        <a:xfrm>
          <a:off x="5477036" y="650776"/>
          <a:ext cx="2675401" cy="3194247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bg1"/>
              </a:solidFill>
            </a:rPr>
            <a:t>Αγροδιατροφή:6/11/2017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bg1"/>
              </a:solidFill>
            </a:rPr>
            <a:t>Περιβάλλον:22/11/2017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bg1"/>
              </a:solidFill>
            </a:rPr>
            <a:t>ΤΠΕ: 23/11/2017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bg1"/>
              </a:solidFill>
            </a:rPr>
            <a:t>ΠΤΔΒ:24/11/2017</a:t>
          </a:r>
          <a:endParaRPr lang="en-US" sz="1600" kern="1200" dirty="0" smtClean="0">
            <a:solidFill>
              <a:schemeClr val="bg1"/>
            </a:solidFill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accent2">
                  <a:lumMod val="50000"/>
                </a:schemeClr>
              </a:solidFill>
            </a:rPr>
            <a:t>Υγεία: 30/11/2017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accent2">
                  <a:lumMod val="50000"/>
                </a:schemeClr>
              </a:solidFill>
            </a:rPr>
            <a:t>Ενέργεια:5/12/2017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 </a:t>
          </a:r>
          <a:endParaRPr lang="el-GR" sz="1600" kern="1200" dirty="0"/>
        </a:p>
      </dsp:txBody>
      <dsp:txXfrm>
        <a:off x="5607638" y="781378"/>
        <a:ext cx="2414197" cy="29330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82CAB-FE3A-4060-B7DE-70863851A6E4}">
      <dsp:nvSpPr>
        <dsp:cNvPr id="0" name=""/>
        <dsp:cNvSpPr/>
      </dsp:nvSpPr>
      <dsp:spPr>
        <a:xfrm>
          <a:off x="1901" y="0"/>
          <a:ext cx="1992566" cy="44958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/>
            <a:t>Ερευνώ – Δημιουργώ – Καινοτομώ</a:t>
          </a:r>
          <a:r>
            <a:rPr lang="en-US" sz="1800" kern="1200" smtClean="0"/>
            <a:t>: </a:t>
          </a:r>
          <a:r>
            <a:rPr lang="el-GR" sz="1800" kern="1200" smtClean="0"/>
            <a:t>Παρακολούθηση Υλοποίησης</a:t>
          </a:r>
          <a:endParaRPr lang="el-GR" sz="1800" kern="1200"/>
        </a:p>
      </dsp:txBody>
      <dsp:txXfrm>
        <a:off x="1901" y="1798320"/>
        <a:ext cx="1992566" cy="1798320"/>
      </dsp:txXfrm>
    </dsp:sp>
    <dsp:sp modelId="{1E9167A8-B815-4404-A52E-DF111B0A198D}">
      <dsp:nvSpPr>
        <dsp:cNvPr id="0" name=""/>
        <dsp:cNvSpPr/>
      </dsp:nvSpPr>
      <dsp:spPr>
        <a:xfrm>
          <a:off x="249633" y="269748"/>
          <a:ext cx="1497101" cy="149710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70C45-192C-44C8-A115-4BEA6655356A}">
      <dsp:nvSpPr>
        <dsp:cNvPr id="0" name=""/>
        <dsp:cNvSpPr/>
      </dsp:nvSpPr>
      <dsp:spPr>
        <a:xfrm>
          <a:off x="2054244" y="0"/>
          <a:ext cx="1992566" cy="4495800"/>
        </a:xfrm>
        <a:prstGeom prst="roundRect">
          <a:avLst>
            <a:gd name="adj" fmla="val 10000"/>
          </a:avLst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/>
            <a:t>Αναδυόμενες τεχνολογίες</a:t>
          </a:r>
          <a:r>
            <a:rPr lang="en-US" sz="1800" kern="1200" smtClean="0"/>
            <a:t>: </a:t>
          </a:r>
          <a:r>
            <a:rPr lang="el-GR" sz="1800" kern="1200" smtClean="0"/>
            <a:t> προκλήσεις / ευκαιρίες για την Ελλάδα</a:t>
          </a:r>
          <a:endParaRPr lang="el-GR" sz="1800" kern="1200"/>
        </a:p>
      </dsp:txBody>
      <dsp:txXfrm>
        <a:off x="2054244" y="1798320"/>
        <a:ext cx="1992566" cy="1798320"/>
      </dsp:txXfrm>
    </dsp:sp>
    <dsp:sp modelId="{4A5AF75B-DBAD-4516-842F-68177EB2D225}">
      <dsp:nvSpPr>
        <dsp:cNvPr id="0" name=""/>
        <dsp:cNvSpPr/>
      </dsp:nvSpPr>
      <dsp:spPr>
        <a:xfrm>
          <a:off x="2301977" y="269748"/>
          <a:ext cx="1497101" cy="149710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F97A1-8850-40E2-8A87-64A77F18D6F7}">
      <dsp:nvSpPr>
        <dsp:cNvPr id="0" name=""/>
        <dsp:cNvSpPr/>
      </dsp:nvSpPr>
      <dsp:spPr>
        <a:xfrm>
          <a:off x="4106588" y="0"/>
          <a:ext cx="1992566" cy="4495800"/>
        </a:xfrm>
        <a:prstGeom prst="roundRect">
          <a:avLst>
            <a:gd name="adj" fmla="val 10000"/>
          </a:avLst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Νέες προκηρύξεις (</a:t>
          </a:r>
          <a:r>
            <a:rPr lang="en-US" sz="1800" kern="1200" dirty="0" smtClean="0"/>
            <a:t>Competence Centers</a:t>
          </a:r>
          <a:r>
            <a:rPr lang="el-GR" sz="1800" kern="1200" dirty="0" smtClean="0"/>
            <a:t>, </a:t>
          </a:r>
          <a:r>
            <a:rPr lang="en-US" sz="1800" kern="1200" dirty="0" smtClean="0"/>
            <a:t>Clusters, Spin offs): </a:t>
          </a:r>
          <a:r>
            <a:rPr lang="el-GR" sz="1800" kern="1200" dirty="0" smtClean="0"/>
            <a:t> διαβούλευση</a:t>
          </a:r>
          <a:endParaRPr lang="el-GR" sz="1800" kern="1200" dirty="0"/>
        </a:p>
      </dsp:txBody>
      <dsp:txXfrm>
        <a:off x="4106588" y="1798320"/>
        <a:ext cx="1992566" cy="1798320"/>
      </dsp:txXfrm>
    </dsp:sp>
    <dsp:sp modelId="{77D6BE1B-7492-4B0B-944F-7090F8C4780B}">
      <dsp:nvSpPr>
        <dsp:cNvPr id="0" name=""/>
        <dsp:cNvSpPr/>
      </dsp:nvSpPr>
      <dsp:spPr>
        <a:xfrm>
          <a:off x="4354321" y="269748"/>
          <a:ext cx="1497101" cy="149710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21D6D-CA49-4BBC-9023-ED60B4C634D2}">
      <dsp:nvSpPr>
        <dsp:cNvPr id="0" name=""/>
        <dsp:cNvSpPr/>
      </dsp:nvSpPr>
      <dsp:spPr>
        <a:xfrm>
          <a:off x="6158932" y="0"/>
          <a:ext cx="1992566" cy="4495800"/>
        </a:xfrm>
        <a:prstGeom prst="roundRect">
          <a:avLst>
            <a:gd name="adj" fmla="val 10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smtClean="0"/>
            <a:t>Ειδικά θέματα</a:t>
          </a:r>
          <a:r>
            <a:rPr lang="en-US" sz="1800" kern="1200" smtClean="0"/>
            <a:t>: </a:t>
          </a:r>
          <a:r>
            <a:rPr lang="el-GR" sz="1800" kern="1200" smtClean="0"/>
            <a:t>Εθνικό Πρόγραμμα </a:t>
          </a:r>
          <a:r>
            <a:rPr lang="en-US" sz="1800" kern="1200" smtClean="0"/>
            <a:t>PRIMA</a:t>
          </a:r>
          <a:endParaRPr lang="el-GR" sz="1800" kern="1200"/>
        </a:p>
      </dsp:txBody>
      <dsp:txXfrm>
        <a:off x="6158932" y="1798320"/>
        <a:ext cx="1992566" cy="1798320"/>
      </dsp:txXfrm>
    </dsp:sp>
    <dsp:sp modelId="{D701ED58-0996-4F2F-8AB6-28D74904CE5B}">
      <dsp:nvSpPr>
        <dsp:cNvPr id="0" name=""/>
        <dsp:cNvSpPr/>
      </dsp:nvSpPr>
      <dsp:spPr>
        <a:xfrm>
          <a:off x="6406664" y="269748"/>
          <a:ext cx="1497101" cy="149710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51B73-90E4-4436-8BE6-F5A4468AAC4A}">
      <dsp:nvSpPr>
        <dsp:cNvPr id="0" name=""/>
        <dsp:cNvSpPr/>
      </dsp:nvSpPr>
      <dsp:spPr>
        <a:xfrm>
          <a:off x="326135" y="3509278"/>
          <a:ext cx="7501127" cy="849092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0.08817</cdr:x>
      <cdr:y>0.82382</cdr:y>
    </cdr:from>
    <cdr:to>
      <cdr:x>0.59157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8865" y="3703712"/>
          <a:ext cx="410445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2400" dirty="0" smtClean="0"/>
        </a:p>
        <a:p xmlns:a="http://schemas.openxmlformats.org/drawingml/2006/main">
          <a:r>
            <a:rPr lang="el-GR" sz="2400" dirty="0" smtClean="0"/>
            <a:t>ΣΥΝΟΛΟ 2.426 προτάσεις</a:t>
          </a:r>
          <a:endParaRPr lang="el-GR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0.86567</cdr:y>
    </cdr:from>
    <cdr:to>
      <cdr:x>0.99038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176464"/>
          <a:ext cx="741682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3200" dirty="0" smtClean="0"/>
            <a:t>Αττική: </a:t>
          </a:r>
          <a:r>
            <a:rPr lang="en-US" sz="3200" dirty="0" smtClean="0"/>
            <a:t>43% </a:t>
          </a:r>
          <a:r>
            <a:rPr lang="el-GR" sz="3200" dirty="0" smtClean="0"/>
            <a:t>περίπου του προϋπολογισμού! </a:t>
          </a:r>
          <a:endParaRPr lang="el-GR" sz="3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0.79614</cdr:y>
    </cdr:from>
    <cdr:to>
      <cdr:x>0.97896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392488"/>
          <a:ext cx="8351714" cy="112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dirty="0" smtClean="0"/>
            <a:t>Αττική: 27,3 % της εγκεκριμένης δημόσιας δαπάνης (13% επιτυχία)</a:t>
          </a:r>
        </a:p>
        <a:p xmlns:a="http://schemas.openxmlformats.org/drawingml/2006/main">
          <a:r>
            <a:rPr lang="el-GR" sz="2400" dirty="0" smtClean="0"/>
            <a:t>Κεντρική Μακεδονία: 29,7 % της εγκεκριμένης </a:t>
          </a:r>
          <a:r>
            <a:rPr lang="el-GR" sz="2400" dirty="0" err="1" smtClean="0"/>
            <a:t>δδ</a:t>
          </a:r>
          <a:r>
            <a:rPr lang="el-GR" sz="2400" dirty="0" smtClean="0"/>
            <a:t> (28</a:t>
          </a:r>
          <a:r>
            <a:rPr lang="el-GR" sz="2400" smtClean="0"/>
            <a:t>% επιτυχία)</a:t>
          </a:r>
          <a:endParaRPr lang="el-GR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D3152-89F5-4668-8F62-BD2D6C54B672}" type="datetimeFigureOut">
              <a:rPr lang="el-GR" smtClean="0"/>
              <a:pPr/>
              <a:t>28/11/2017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9E054-95BA-4B8C-9CFC-51BFCE1E9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431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E054-95BA-4B8C-9CFC-51BFCE1E9743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28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Δίκτυο RIS3, 17 Μαρτίου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6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9E054-95BA-4B8C-9CFC-51BFCE1E9743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93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0FFF397-DF09-41D5-83F8-2E5E8B27411B}" type="datetimeFigureOut">
              <a:rPr lang="el-GR" smtClean="0"/>
              <a:pPr/>
              <a:t>28/11/2017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397-DF09-41D5-83F8-2E5E8B27411B}" type="datetimeFigureOut">
              <a:rPr lang="el-GR" smtClean="0"/>
              <a:pPr/>
              <a:t>28/11/2017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0FFF397-DF09-41D5-83F8-2E5E8B27411B}" type="datetimeFigureOut">
              <a:rPr lang="el-GR" smtClean="0"/>
              <a:pPr/>
              <a:t>28/11/2017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397-DF09-41D5-83F8-2E5E8B27411B}" type="datetimeFigureOut">
              <a:rPr lang="el-GR" smtClean="0"/>
              <a:pPr/>
              <a:t>28/11/2017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397-DF09-41D5-83F8-2E5E8B27411B}" type="datetimeFigureOut">
              <a:rPr lang="el-GR" smtClean="0"/>
              <a:pPr/>
              <a:t>28/11/2017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0FFF397-DF09-41D5-83F8-2E5E8B27411B}" type="datetimeFigureOut">
              <a:rPr lang="el-GR" smtClean="0"/>
              <a:pPr/>
              <a:t>28/11/2017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0FFF397-DF09-41D5-83F8-2E5E8B27411B}" type="datetimeFigureOut">
              <a:rPr lang="el-GR" smtClean="0"/>
              <a:pPr/>
              <a:t>28/11/2017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397-DF09-41D5-83F8-2E5E8B27411B}" type="datetimeFigureOut">
              <a:rPr lang="el-GR" smtClean="0"/>
              <a:pPr/>
              <a:t>28/11/2017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397-DF09-41D5-83F8-2E5E8B27411B}" type="datetimeFigureOut">
              <a:rPr lang="el-GR" smtClean="0"/>
              <a:pPr/>
              <a:t>28/11/2017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F397-DF09-41D5-83F8-2E5E8B27411B}" type="datetimeFigureOut">
              <a:rPr lang="el-GR" smtClean="0"/>
              <a:pPr/>
              <a:t>28/11/2017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0FFF397-DF09-41D5-83F8-2E5E8B27411B}" type="datetimeFigureOut">
              <a:rPr lang="el-GR" smtClean="0"/>
              <a:pPr/>
              <a:t>28/11/2017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FFF397-DF09-41D5-83F8-2E5E8B27411B}" type="datetimeFigureOut">
              <a:rPr lang="el-GR" smtClean="0"/>
              <a:pPr/>
              <a:t>28/11/2017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9417A2-4579-471D-80A6-C0D4ECD6642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www.gsrt.gr/Financing/Files/ProPeFiles20203/ex-ante-1-2_Nov%202016%20V.1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gsrt.gr/%CE%A0%CF%81%CE%BF%CE%B3%CF%81%CE%B1%CE%BC%CE%BC%CE%B1%CF%84%CE%B9%CE%BA%CE%AE%20%CE%A0%CE%B5%CF%81%CE%AF%CE%BF%CE%B4%CE%BF%CF%82%202104%20-20/" TargetMode="External"/><Relationship Id="rId7" Type="http://schemas.openxmlformats.org/officeDocument/2006/relationships/hyperlink" Target="http://ereuna.minedu.gov.gr/" TargetMode="Externa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tagonistikotita.gr/epanek/" TargetMode="External"/><Relationship Id="rId11" Type="http://schemas.openxmlformats.org/officeDocument/2006/relationships/image" Target="../media/image22.gif"/><Relationship Id="rId5" Type="http://schemas.openxmlformats.org/officeDocument/2006/relationships/hyperlink" Target="http://www.espa.gr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eyde-etak.gr/" TargetMode="Externa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-12861" y="-27384"/>
            <a:ext cx="9156861" cy="6858000"/>
          </a:xfrm>
          <a:prstGeom prst="rect">
            <a:avLst/>
          </a:prstGeom>
          <a:gradFill flip="none" rotWithShape="1">
            <a:gsLst>
              <a:gs pos="50000">
                <a:schemeClr val="tx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9144000" cy="5328591"/>
          </a:xfrm>
          <a:prstGeom prst="rect">
            <a:avLst/>
          </a:prstGeom>
        </p:spPr>
      </p:pic>
      <p:sp>
        <p:nvSpPr>
          <p:cNvPr id="3" name="Ορθογώνιο 6"/>
          <p:cNvSpPr/>
          <p:nvPr/>
        </p:nvSpPr>
        <p:spPr>
          <a:xfrm>
            <a:off x="-17130" y="3167677"/>
            <a:ext cx="9156861" cy="22775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Υλοποίηση </a:t>
            </a:r>
            <a:r>
              <a:rPr lang="el-GR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της Στρατηγικής της Έξυπνης </a:t>
            </a:r>
            <a:r>
              <a:rPr lang="el-GR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Εξειδίκευσης</a:t>
            </a:r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l-GR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l-GR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Δρ. Αγνή </a:t>
            </a:r>
            <a:r>
              <a:rPr lang="el-GR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Σπηλιώτη</a:t>
            </a:r>
            <a:endParaRPr lang="en-US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l-G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Δ/</a:t>
            </a:r>
            <a:r>
              <a:rPr lang="el-GR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νση</a:t>
            </a:r>
            <a:r>
              <a:rPr lang="el-GR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Σχεδιασμού &amp; Προγραμματισμού Πολιτικών &amp; Δράσεων Έρευνας &amp; Καινοτομίας</a:t>
            </a:r>
          </a:p>
          <a:p>
            <a:pPr algn="ctr"/>
            <a:endParaRPr lang="en-US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 descr="Αντίστροφη μέτρηση για συγχωνεύσεις στις ιχθυοκαλλιέργειε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301842"/>
            <a:ext cx="3478188" cy="1556158"/>
          </a:xfrm>
          <a:prstGeom prst="rect">
            <a:avLst/>
          </a:prstGeom>
          <a:noFill/>
        </p:spPr>
      </p:pic>
      <p:pic>
        <p:nvPicPr>
          <p:cNvPr id="1040" name="Picture 16" descr="http://www.b2green.gr/images_articles/9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301842"/>
            <a:ext cx="2736304" cy="1556158"/>
          </a:xfrm>
          <a:prstGeom prst="rect">
            <a:avLst/>
          </a:prstGeom>
          <a:noFill/>
        </p:spPr>
      </p:pic>
      <p:pic>
        <p:nvPicPr>
          <p:cNvPr id="1042" name="Picture 18" descr="http://www.insurancedaily.gr/wp-content/uploads/2015/04/driving1.jpg"/>
          <p:cNvPicPr>
            <a:picLocks noChangeAspect="1" noChangeArrowheads="1"/>
          </p:cNvPicPr>
          <p:nvPr/>
        </p:nvPicPr>
        <p:blipFill>
          <a:blip r:embed="rId5" cstate="print"/>
          <a:srcRect r="18283"/>
          <a:stretch>
            <a:fillRect/>
          </a:stretch>
        </p:blipFill>
        <p:spPr bwMode="auto">
          <a:xfrm>
            <a:off x="6605083" y="5301842"/>
            <a:ext cx="2538917" cy="1556158"/>
          </a:xfrm>
          <a:prstGeom prst="rect">
            <a:avLst/>
          </a:prstGeom>
          <a:noFill/>
        </p:spPr>
      </p:pic>
      <p:pic>
        <p:nvPicPr>
          <p:cNvPr id="13" name="12 - Εικόνα" descr="Health.jpg"/>
          <p:cNvPicPr>
            <a:picLocks noChangeAspect="1"/>
          </p:cNvPicPr>
          <p:nvPr/>
        </p:nvPicPr>
        <p:blipFill>
          <a:blip r:embed="rId6" cstate="print"/>
          <a:srcRect r="19482"/>
          <a:stretch>
            <a:fillRect/>
          </a:stretch>
        </p:blipFill>
        <p:spPr>
          <a:xfrm>
            <a:off x="0" y="5301208"/>
            <a:ext cx="2347793" cy="15567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7130" y="6309320"/>
            <a:ext cx="3941058" cy="365125"/>
          </a:xfrm>
        </p:spPr>
        <p:txBody>
          <a:bodyPr/>
          <a:lstStyle/>
          <a:p>
            <a:pPr algn="l"/>
            <a:r>
              <a:rPr lang="el-GR" sz="1800" dirty="0" smtClean="0">
                <a:solidFill>
                  <a:schemeClr val="bg1"/>
                </a:solidFill>
              </a:rPr>
              <a:t>Αθήνα</a:t>
            </a:r>
            <a:r>
              <a:rPr lang="fr-FR" sz="1800" dirty="0" smtClean="0">
                <a:solidFill>
                  <a:schemeClr val="bg1"/>
                </a:solidFill>
              </a:rPr>
              <a:t>, </a:t>
            </a:r>
            <a:r>
              <a:rPr lang="el-GR" sz="1800" dirty="0" smtClean="0">
                <a:solidFill>
                  <a:schemeClr val="bg1"/>
                </a:solidFill>
              </a:rPr>
              <a:t>1 Δεκεμβρίου2017</a:t>
            </a:r>
            <a:endParaRPr lang="el-GR" sz="1800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71768"/>
            <a:ext cx="2798564" cy="85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λογότυπο ΓΓΕΤ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-5277"/>
            <a:ext cx="2736304" cy="1180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337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389" y="0"/>
            <a:ext cx="8153400" cy="1772816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/>
              <a:t>Ερευνώ – Δημιουργώ – Καινοτομώ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100" dirty="0" smtClean="0"/>
              <a:t>Γ΄ τροποποίηση πρόσκλησης</a:t>
            </a:r>
            <a:r>
              <a:rPr lang="el-GR" sz="3100" dirty="0"/>
              <a:t/>
            </a:r>
            <a:br>
              <a:rPr lang="el-GR" sz="3100" dirty="0"/>
            </a:br>
            <a:endParaRPr lang="en-GB" sz="3100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207467696"/>
              </p:ext>
            </p:extLst>
          </p:nvPr>
        </p:nvGraphicFramePr>
        <p:xfrm>
          <a:off x="1691680" y="1988840"/>
          <a:ext cx="727280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00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/>
              <a:t>Υποβληθείσες προτάσεις ανά Περιφέρεια στο «Ερευνώ - Δημιουργώ -  Καινοτομώ»</a:t>
            </a:r>
            <a:endParaRPr lang="el-GR" sz="3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586228"/>
              </p:ext>
            </p:extLst>
          </p:nvPr>
        </p:nvGraphicFramePr>
        <p:xfrm>
          <a:off x="1115616" y="1628800"/>
          <a:ext cx="748883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9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820472" cy="9906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Εγκεκριμένες προτάσεις (</a:t>
            </a:r>
            <a:r>
              <a:rPr lang="el-GR" sz="3600" dirty="0" err="1" smtClean="0"/>
              <a:t>δδ</a:t>
            </a:r>
            <a:r>
              <a:rPr lang="el-GR" sz="3600" dirty="0" smtClean="0"/>
              <a:t>) ανά Περιφέρεια στο «Ερευνώ – Δημιουργώ –Καινοτομώ»</a:t>
            </a:r>
            <a:endParaRPr lang="el-GR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74668952"/>
              </p:ext>
            </p:extLst>
          </p:nvPr>
        </p:nvGraphicFramePr>
        <p:xfrm>
          <a:off x="612774" y="1340768"/>
          <a:ext cx="8531226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96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5499"/>
            <a:ext cx="8856984" cy="1296144"/>
          </a:xfrm>
        </p:spPr>
        <p:txBody>
          <a:bodyPr/>
          <a:lstStyle/>
          <a:p>
            <a:pPr algn="ctr"/>
            <a:r>
              <a:rPr lang="el-GR" sz="3200" dirty="0" smtClean="0"/>
              <a:t>Ειδικές Δράσεις σε επιλεγμένους τομείς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 dirty="0"/>
          </a:p>
        </p:txBody>
      </p:sp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3810654788"/>
              </p:ext>
            </p:extLst>
          </p:nvPr>
        </p:nvGraphicFramePr>
        <p:xfrm>
          <a:off x="611560" y="1729926"/>
          <a:ext cx="8280920" cy="429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1680" y="5183319"/>
            <a:ext cx="593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Προκηρύχθηκαν. Υποβολή ΠΣΚΕ: 15/11/17 - 15/12/17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035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/>
              <a:t>Διμερείς Συνεργασίες </a:t>
            </a:r>
            <a:br>
              <a:rPr lang="el-GR" sz="3600" dirty="0" smtClean="0"/>
            </a:br>
            <a:r>
              <a:rPr lang="el-GR" sz="3600" dirty="0" smtClean="0"/>
              <a:t>Υποβληθείσες προτάσεις – Αιτούμενη Δ.Δ.  </a:t>
            </a:r>
            <a:endParaRPr lang="en-GB" sz="3600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467151"/>
              </p:ext>
            </p:extLst>
          </p:nvPr>
        </p:nvGraphicFramePr>
        <p:xfrm>
          <a:off x="612648" y="1700808"/>
          <a:ext cx="8153400" cy="1135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5418"/>
                <a:gridCol w="1823511"/>
                <a:gridCol w="1844471"/>
              </a:tblGrid>
              <a:tr h="23402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u="none" strike="noStrike" dirty="0">
                          <a:effectLst/>
                        </a:rPr>
                        <a:t>Δράση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u="none" strike="noStrike" dirty="0" err="1" smtClean="0">
                          <a:effectLst/>
                        </a:rPr>
                        <a:t>Αρ</a:t>
                      </a:r>
                      <a:r>
                        <a:rPr lang="el-GR" sz="1800" b="1" u="none" strike="noStrike" dirty="0" smtClean="0">
                          <a:effectLst/>
                        </a:rPr>
                        <a:t>. </a:t>
                      </a:r>
                      <a:r>
                        <a:rPr lang="el-GR" sz="1800" b="1" u="none" strike="noStrike" dirty="0">
                          <a:effectLst/>
                        </a:rPr>
                        <a:t>προτάσεων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u="none" strike="noStrike" dirty="0">
                          <a:effectLst/>
                        </a:rPr>
                        <a:t>Διαθέσιμη Δ.Δ (€)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Διμερής </a:t>
                      </a:r>
                      <a:r>
                        <a:rPr lang="el-GR" sz="1800" u="none" strike="noStrike" dirty="0" smtClean="0">
                          <a:effectLst/>
                        </a:rPr>
                        <a:t>Ε&amp;Τ </a:t>
                      </a:r>
                      <a:r>
                        <a:rPr lang="el-GR" sz="1800" u="none" strike="noStrike" dirty="0">
                          <a:effectLst/>
                        </a:rPr>
                        <a:t>Συνεργασία Ελλάδας – Γερμανίας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u="none" strike="noStrike">
                          <a:effectLst/>
                        </a:rPr>
                        <a:t>213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u="none" strike="noStrike" dirty="0">
                          <a:effectLst/>
                        </a:rPr>
                        <a:t>9.000.000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Διμερής </a:t>
                      </a:r>
                      <a:r>
                        <a:rPr lang="el-GR" sz="1800" u="none" strike="noStrike" dirty="0" smtClean="0">
                          <a:effectLst/>
                        </a:rPr>
                        <a:t>Ε&amp;Τ </a:t>
                      </a:r>
                      <a:r>
                        <a:rPr lang="el-GR" sz="1800" u="none" strike="noStrike" dirty="0">
                          <a:effectLst/>
                        </a:rPr>
                        <a:t>Συνεργασία Ελλάδας – Ισραήλ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u="none" strike="noStrike">
                          <a:effectLst/>
                        </a:rPr>
                        <a:t>29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u="none" strike="noStrike" dirty="0">
                          <a:effectLst/>
                        </a:rPr>
                        <a:t>4.500.000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Διμερής </a:t>
                      </a:r>
                      <a:r>
                        <a:rPr lang="el-GR" sz="1800" u="none" strike="noStrike" dirty="0" smtClean="0">
                          <a:effectLst/>
                        </a:rPr>
                        <a:t>Ε&amp;Τ </a:t>
                      </a:r>
                      <a:r>
                        <a:rPr lang="el-GR" sz="1800" u="none" strike="noStrike" dirty="0">
                          <a:effectLst/>
                        </a:rPr>
                        <a:t>Συνεργασία Ελλάδας – Ρωσία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u="none" strike="noStrike">
                          <a:effectLst/>
                        </a:rPr>
                        <a:t>24</a:t>
                      </a:r>
                      <a:endParaRPr lang="el-G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u="none" strike="noStrike" dirty="0">
                          <a:effectLst/>
                        </a:rPr>
                        <a:t>2.000.000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Γράφημα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200140"/>
              </p:ext>
            </p:extLst>
          </p:nvPr>
        </p:nvGraphicFramePr>
        <p:xfrm>
          <a:off x="33883" y="2836188"/>
          <a:ext cx="4610125" cy="389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Γράφημα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993392"/>
              </p:ext>
            </p:extLst>
          </p:nvPr>
        </p:nvGraphicFramePr>
        <p:xfrm>
          <a:off x="4788024" y="2861687"/>
          <a:ext cx="4248472" cy="392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03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/>
              <a:t>Διμερείς Συνεργασίες </a:t>
            </a:r>
            <a:br>
              <a:rPr lang="el-GR" sz="3600" dirty="0" smtClean="0"/>
            </a:br>
            <a:r>
              <a:rPr lang="el-GR" sz="3600" dirty="0" smtClean="0"/>
              <a:t>Εγκεκριμένες προτάσεις - Δ.Δ.  </a:t>
            </a:r>
            <a:endParaRPr lang="en-GB" sz="3600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/>
          </p:nvPr>
        </p:nvGraphicFramePr>
        <p:xfrm>
          <a:off x="612648" y="1700808"/>
          <a:ext cx="8153400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5418"/>
                <a:gridCol w="1823511"/>
                <a:gridCol w="1844471"/>
              </a:tblGrid>
              <a:tr h="23402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u="none" strike="noStrike" dirty="0">
                          <a:effectLst/>
                        </a:rPr>
                        <a:t>Δράση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u="none" strike="noStrike" dirty="0" smtClean="0">
                          <a:effectLst/>
                        </a:rPr>
                        <a:t>Αρ. </a:t>
                      </a:r>
                      <a:r>
                        <a:rPr lang="el-GR" sz="1800" b="1" u="none" strike="noStrike" dirty="0">
                          <a:effectLst/>
                        </a:rPr>
                        <a:t>προτάσεων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1" u="none" strike="noStrike" dirty="0">
                          <a:effectLst/>
                        </a:rPr>
                        <a:t>Διαθέσιμη Δ.Δ (€)</a:t>
                      </a:r>
                      <a:endParaRPr lang="el-G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Διμερής </a:t>
                      </a:r>
                      <a:r>
                        <a:rPr lang="el-GR" sz="1800" u="none" strike="noStrike" dirty="0" smtClean="0">
                          <a:effectLst/>
                        </a:rPr>
                        <a:t>Ε&amp;Τ </a:t>
                      </a:r>
                      <a:r>
                        <a:rPr lang="el-GR" sz="1800" u="none" strike="noStrike" dirty="0">
                          <a:effectLst/>
                        </a:rPr>
                        <a:t>Συνεργασία Ελλάδας – Γερμανίας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25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u="none" strike="noStrike" dirty="0" smtClean="0">
                          <a:effectLst/>
                        </a:rPr>
                        <a:t>8.154.191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Διμερής </a:t>
                      </a:r>
                      <a:r>
                        <a:rPr lang="el-GR" sz="1800" u="none" strike="noStrike" dirty="0" smtClean="0">
                          <a:effectLst/>
                        </a:rPr>
                        <a:t>Ε&amp;Τ </a:t>
                      </a:r>
                      <a:r>
                        <a:rPr lang="el-GR" sz="1800" u="none" strike="noStrike" dirty="0">
                          <a:effectLst/>
                        </a:rPr>
                        <a:t>Συνεργασία Ελλάδας – Ρωσία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4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800" u="none" strike="noStrike" dirty="0" smtClean="0">
                          <a:effectLst/>
                        </a:rPr>
                        <a:t>1.716.457</a:t>
                      </a:r>
                      <a:endParaRPr lang="el-G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3600589"/>
              </p:ext>
            </p:extLst>
          </p:nvPr>
        </p:nvGraphicFramePr>
        <p:xfrm>
          <a:off x="422" y="2708920"/>
          <a:ext cx="4859610" cy="383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64542266"/>
              </p:ext>
            </p:extLst>
          </p:nvPr>
        </p:nvGraphicFramePr>
        <p:xfrm>
          <a:off x="4844355" y="2552343"/>
          <a:ext cx="4248472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7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Υποβολή &amp; Ένταξη </a:t>
            </a:r>
            <a:r>
              <a:rPr lang="en-US" dirty="0" smtClean="0"/>
              <a:t>ERANets</a:t>
            </a:r>
            <a:endParaRPr lang="en-GB" dirty="0"/>
          </a:p>
        </p:txBody>
      </p:sp>
      <p:graphicFrame>
        <p:nvGraphicFramePr>
          <p:cNvPr id="7" name="Γράφημα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464363"/>
              </p:ext>
            </p:extLst>
          </p:nvPr>
        </p:nvGraphicFramePr>
        <p:xfrm>
          <a:off x="1" y="2060849"/>
          <a:ext cx="4860032" cy="385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Γράφημα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889345"/>
              </p:ext>
            </p:extLst>
          </p:nvPr>
        </p:nvGraphicFramePr>
        <p:xfrm>
          <a:off x="4211960" y="2060848"/>
          <a:ext cx="5032028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177281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ERANETs –</a:t>
            </a:r>
            <a:r>
              <a:rPr lang="el-GR" dirty="0" smtClean="0"/>
              <a:t> 32 προτάσεις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98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5008"/>
          </a:xfrm>
        </p:spPr>
        <p:txBody>
          <a:bodyPr>
            <a:normAutofit/>
          </a:bodyPr>
          <a:lstStyle/>
          <a:p>
            <a:pPr algn="ctr"/>
            <a:r>
              <a:rPr lang="el-GR" sz="1000" b="1" dirty="0" smtClean="0"/>
              <a:t/>
            </a:r>
            <a:br>
              <a:rPr lang="el-GR" sz="1000" b="1" dirty="0" smtClean="0"/>
            </a:br>
            <a:r>
              <a:rPr lang="en-GB" sz="1000" b="1" dirty="0" smtClean="0"/>
              <a:t/>
            </a:r>
            <a:br>
              <a:rPr lang="en-GB" sz="1000" b="1" dirty="0" smtClean="0"/>
            </a:br>
            <a:r>
              <a:rPr lang="en-US" sz="4000" b="1" dirty="0" smtClean="0">
                <a:solidFill>
                  <a:srgbClr val="002060"/>
                </a:solidFill>
              </a:rPr>
              <a:t>M</a:t>
            </a:r>
            <a:r>
              <a:rPr lang="el-GR" sz="4000" b="1" dirty="0" err="1" smtClean="0">
                <a:solidFill>
                  <a:srgbClr val="002060"/>
                </a:solidFill>
              </a:rPr>
              <a:t>ηχανισμός</a:t>
            </a:r>
            <a:r>
              <a:rPr lang="el-GR" sz="4000" b="1" dirty="0" smtClean="0">
                <a:solidFill>
                  <a:srgbClr val="002060"/>
                </a:solidFill>
              </a:rPr>
              <a:t> Παρακολούθησης </a:t>
            </a:r>
            <a:r>
              <a:rPr lang="en-US" sz="4000" b="1" dirty="0" smtClean="0">
                <a:solidFill>
                  <a:srgbClr val="002060"/>
                </a:solidFill>
              </a:rPr>
              <a:t>RIS3</a:t>
            </a:r>
            <a:endParaRPr lang="en-GB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127762"/>
              </p:ext>
            </p:extLst>
          </p:nvPr>
        </p:nvGraphicFramePr>
        <p:xfrm>
          <a:off x="323528" y="5085184"/>
          <a:ext cx="8568952" cy="182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17</a:t>
            </a:fld>
            <a:endParaRPr kumimoji="0"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/>
          <a:srcRect t="10914" b="11679"/>
          <a:stretch/>
        </p:blipFill>
        <p:spPr>
          <a:xfrm>
            <a:off x="5148064" y="1859260"/>
            <a:ext cx="3888432" cy="300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098591"/>
            <a:ext cx="5652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r>
              <a:rPr lang="el-GR" sz="2000" b="1" i="1" dirty="0"/>
              <a:t>Παρακολούθηση της προόδου της </a:t>
            </a:r>
            <a:r>
              <a:rPr lang="en-US" sz="2000" b="1" i="1" dirty="0" smtClean="0"/>
              <a:t>RIS3</a:t>
            </a:r>
            <a:r>
              <a:rPr lang="el-GR" sz="2000" b="1" i="1" dirty="0" smtClean="0"/>
              <a:t> (</a:t>
            </a:r>
            <a:r>
              <a:rPr lang="en-US" sz="2000" b="1" i="1" dirty="0" smtClean="0"/>
              <a:t>monitoring)</a:t>
            </a:r>
            <a:r>
              <a:rPr lang="el-GR" sz="2000" b="1" i="1" dirty="0" smtClean="0"/>
              <a:t>.</a:t>
            </a:r>
          </a:p>
          <a:p>
            <a:pPr marL="28575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endParaRPr lang="el-GR" sz="2000" b="1" i="1" dirty="0" smtClean="0"/>
          </a:p>
          <a:p>
            <a:pPr marL="28575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r>
              <a:rPr lang="el-GR" sz="2000" b="1" i="1" dirty="0" smtClean="0"/>
              <a:t>Συλλογή </a:t>
            </a:r>
            <a:r>
              <a:rPr lang="el-GR" sz="2000" b="1" i="1" dirty="0"/>
              <a:t>και επεξεργασία δεικτών  για την παρακολούθηση της </a:t>
            </a:r>
            <a:r>
              <a:rPr lang="en-US" sz="2000" b="1" i="1" dirty="0"/>
              <a:t>RIS3 </a:t>
            </a:r>
            <a:r>
              <a:rPr lang="el-GR" sz="2000" b="1" i="1" dirty="0"/>
              <a:t>σε εθνικό και ευρωπαϊκό επίπεδο</a:t>
            </a:r>
            <a:r>
              <a:rPr lang="el-GR" sz="2000" b="1" i="1" dirty="0" smtClean="0"/>
              <a:t>.</a:t>
            </a:r>
          </a:p>
          <a:p>
            <a:pPr marL="28575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endParaRPr lang="el-GR" sz="2000" b="1" i="1" dirty="0" smtClean="0"/>
          </a:p>
          <a:p>
            <a:pPr marL="285750" indent="-285750">
              <a:buClr>
                <a:srgbClr val="008000"/>
              </a:buClr>
              <a:buSzPct val="120000"/>
              <a:buFont typeface="Wingdings" charset="2"/>
              <a:buChar char="ü"/>
            </a:pPr>
            <a:r>
              <a:rPr lang="el-GR" sz="2000" b="1" i="1" dirty="0" smtClean="0"/>
              <a:t> </a:t>
            </a:r>
            <a:r>
              <a:rPr lang="el-GR" sz="2000" b="1" i="1" dirty="0"/>
              <a:t>Έρευνες πεδίου και έκδοση περιοδικών εκθέσεων</a:t>
            </a:r>
            <a:r>
              <a:rPr lang="el-GR" sz="2000" b="1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Μητρώο Πιστοποιημένων Αξιολογητών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97317030"/>
              </p:ext>
            </p:extLst>
          </p:nvPr>
        </p:nvGraphicFramePr>
        <p:xfrm>
          <a:off x="612774" y="1600200"/>
          <a:ext cx="8423721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5556" y="1700808"/>
            <a:ext cx="4176464" cy="934363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l-GR" b="1" strike="sng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2659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3500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Πιστοποιημένοι Αξιολογητές</a:t>
            </a:r>
          </a:p>
          <a:p>
            <a:pPr algn="ctr"/>
            <a:r>
              <a:rPr lang="el-GR" b="1" strike="sng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4800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00 </a:t>
            </a:r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εγγραφές </a:t>
            </a:r>
          </a:p>
          <a:p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2771800" y="2492895"/>
            <a:ext cx="1008112" cy="10352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urved Down Arrow 2"/>
          <p:cNvSpPr/>
          <p:nvPr/>
        </p:nvSpPr>
        <p:spPr>
          <a:xfrm rot="1463996">
            <a:off x="5457314" y="1773483"/>
            <a:ext cx="1583349" cy="7552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l-GR" sz="3600" dirty="0"/>
              <a:t>3</a:t>
            </a:r>
            <a:r>
              <a:rPr lang="el-GR" sz="3600" baseline="30000" dirty="0"/>
              <a:t>ος</a:t>
            </a:r>
            <a:r>
              <a:rPr lang="el-GR" sz="3600" dirty="0"/>
              <a:t> Κύκλος Επιχειρηματικής Ανακάλυψης, Ενεργοποίηση Πλατφορμών Καινοτομίας </a:t>
            </a:r>
            <a:r>
              <a:rPr lang="el-GR" sz="3600" dirty="0" smtClean="0"/>
              <a:t>(1)</a:t>
            </a:r>
            <a:endParaRPr lang="el-GR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55963374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34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Επενδυτική προτεραιότητα 1α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695656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Εκπλήρωση της </a:t>
            </a:r>
            <a:r>
              <a:rPr lang="el-GR" b="1" dirty="0" err="1" smtClean="0"/>
              <a:t>αιρεσιμότητας</a:t>
            </a:r>
            <a:r>
              <a:rPr lang="el-GR" b="1" dirty="0" smtClean="0"/>
              <a:t>  1.2: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</a:rPr>
              <a:t>“The </a:t>
            </a:r>
            <a:r>
              <a:rPr lang="en-GB" i="1" dirty="0">
                <a:solidFill>
                  <a:srgbClr val="FF0000"/>
                </a:solidFill>
              </a:rPr>
              <a:t>existence of a multi-annual plan </a:t>
            </a:r>
            <a:r>
              <a:rPr lang="en-GB" i="1" dirty="0" smtClean="0">
                <a:solidFill>
                  <a:srgbClr val="FF0000"/>
                </a:solidFill>
              </a:rPr>
              <a:t>for</a:t>
            </a:r>
            <a:r>
              <a:rPr lang="el-GR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>
                <a:solidFill>
                  <a:srgbClr val="FF0000"/>
                </a:solidFill>
              </a:rPr>
              <a:t>budgeting </a:t>
            </a:r>
            <a:r>
              <a:rPr lang="en-GB" i="1" dirty="0" smtClean="0">
                <a:solidFill>
                  <a:srgbClr val="FF0000"/>
                </a:solidFill>
              </a:rPr>
              <a:t>and</a:t>
            </a:r>
            <a:r>
              <a:rPr lang="el-GR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prioritization of</a:t>
            </a:r>
            <a:r>
              <a:rPr lang="el-GR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investments”</a:t>
            </a:r>
            <a:endParaRPr lang="el-GR" i="1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με την έκδοση από την ΓΓΕΤ του Ενδεικτικού Πολυετούς Σχεδίου Χρηματοδότησης των Ε.Υ.</a:t>
            </a:r>
          </a:p>
          <a:p>
            <a:r>
              <a:rPr lang="el-GR" dirty="0" smtClean="0"/>
              <a:t>την παροχή συμπληρωματικών στοιχείων επί της αξιολόγησης  των 20 προτάσεων του Α’ Κύκλου</a:t>
            </a:r>
          </a:p>
          <a:p>
            <a:r>
              <a:rPr lang="el-GR" dirty="0"/>
              <a:t>κ</a:t>
            </a:r>
            <a:r>
              <a:rPr lang="el-GR" dirty="0" smtClean="0"/>
              <a:t>αι την από 21/2/2017 επιστολή της Ε. Επιτροπής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96743"/>
            <a:ext cx="1466202" cy="208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39" y="4320481"/>
            <a:ext cx="1402857" cy="19888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Δεξιό βέλος 4"/>
          <p:cNvSpPr/>
          <p:nvPr/>
        </p:nvSpPr>
        <p:spPr>
          <a:xfrm>
            <a:off x="7164288" y="314096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Δεξιό βέλος 6"/>
          <p:cNvSpPr/>
          <p:nvPr/>
        </p:nvSpPr>
        <p:spPr>
          <a:xfrm>
            <a:off x="7164288" y="517088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25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συνεδρίαση Συμβουλευτικής Επιτροπής ΤΠΕ – 23/11/2017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556792"/>
            <a:ext cx="8244408" cy="46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532440" cy="990600"/>
          </a:xfrm>
        </p:spPr>
        <p:txBody>
          <a:bodyPr>
            <a:noAutofit/>
          </a:bodyPr>
          <a:lstStyle/>
          <a:p>
            <a:pPr algn="ctr"/>
            <a:r>
              <a:rPr lang="el-GR" sz="3200" dirty="0" smtClean="0"/>
              <a:t>3</a:t>
            </a:r>
            <a:r>
              <a:rPr lang="el-GR" sz="3200" baseline="30000" dirty="0" smtClean="0"/>
              <a:t>ος</a:t>
            </a:r>
            <a:r>
              <a:rPr lang="el-GR" sz="3200" dirty="0" smtClean="0"/>
              <a:t> Κύκλος Επιχειρηματικής Ανακάλυψης, Ενεργοποίηση Πλατφορμών </a:t>
            </a:r>
            <a:r>
              <a:rPr lang="el-GR" sz="3200" smtClean="0"/>
              <a:t>Καινοτομίας (2)</a:t>
            </a:r>
            <a:endParaRPr lang="el-GR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9665532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5250686"/>
            <a:ext cx="6743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Ιούνιος  – Δεκέμβριος 2018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283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</a:rPr>
              <a:t/>
            </a:r>
            <a:br>
              <a:rPr lang="en-US" b="1" i="1" dirty="0">
                <a:solidFill>
                  <a:srgbClr val="002060"/>
                </a:solidFill>
              </a:rPr>
            </a:br>
            <a:r>
              <a:rPr lang="el-GR" b="1" dirty="0" smtClean="0">
                <a:solidFill>
                  <a:srgbClr val="002060"/>
                </a:solidFill>
              </a:rPr>
              <a:t>Πληροφορίες</a:t>
            </a:r>
            <a:r>
              <a:rPr lang="el-GR" b="1" i="1" dirty="0">
                <a:solidFill>
                  <a:srgbClr val="002060"/>
                </a:solidFill>
              </a:rPr>
              <a:t/>
            </a:r>
            <a:br>
              <a:rPr lang="el-GR" b="1" i="1" dirty="0">
                <a:solidFill>
                  <a:srgbClr val="002060"/>
                </a:solidFill>
              </a:rPr>
            </a:b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81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0000FF"/>
              </a:solidFill>
              <a:hlinkClick r:id="rId3"/>
            </a:endParaRPr>
          </a:p>
          <a:p>
            <a:pPr lvl="3"/>
            <a:r>
              <a:rPr lang="en-US" sz="2800" b="1" u="sng" dirty="0" smtClean="0">
                <a:solidFill>
                  <a:srgbClr val="002060"/>
                </a:solidFill>
                <a:hlinkClick r:id="rId4"/>
              </a:rPr>
              <a:t>www.gsrt.gr</a:t>
            </a:r>
          </a:p>
          <a:p>
            <a:pPr lvl="3"/>
            <a:r>
              <a:rPr lang="en-GB" sz="2800" b="1" u="sng" dirty="0" smtClean="0">
                <a:solidFill>
                  <a:srgbClr val="002060"/>
                </a:solidFill>
                <a:hlinkClick r:id="rId4"/>
              </a:rPr>
              <a:t>www.eyde-etak.gr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endParaRPr lang="el-GR" sz="2800" dirty="0" smtClean="0">
              <a:solidFill>
                <a:srgbClr val="002060"/>
              </a:solidFill>
            </a:endParaRPr>
          </a:p>
          <a:p>
            <a:pPr lvl="3"/>
            <a:r>
              <a:rPr lang="en-US" sz="2800" b="1" u="sng" dirty="0" smtClean="0">
                <a:solidFill>
                  <a:srgbClr val="002060"/>
                </a:solidFill>
                <a:hlinkClick r:id="rId5"/>
              </a:rPr>
              <a:t>www.espa.gr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endParaRPr lang="el-GR" sz="2800" dirty="0" smtClean="0">
              <a:solidFill>
                <a:srgbClr val="002060"/>
              </a:solidFill>
            </a:endParaRPr>
          </a:p>
          <a:p>
            <a:pPr lvl="3"/>
            <a:r>
              <a:rPr lang="en-US" sz="2800" b="1" u="sng" dirty="0" smtClean="0">
                <a:solidFill>
                  <a:srgbClr val="002060"/>
                </a:solidFill>
                <a:hlinkClick r:id="rId6"/>
              </a:rPr>
              <a:t>www.antagonistikotita.gr/epanek/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endParaRPr lang="el-GR" sz="2800" dirty="0" smtClean="0">
              <a:solidFill>
                <a:srgbClr val="002060"/>
              </a:solidFill>
            </a:endParaRPr>
          </a:p>
          <a:p>
            <a:pPr lvl="3"/>
            <a:r>
              <a:rPr lang="en-US" sz="2800" b="1" u="sng" dirty="0" smtClean="0">
                <a:solidFill>
                  <a:srgbClr val="002060"/>
                </a:solidFill>
                <a:hlinkClick r:id="rId7"/>
              </a:rPr>
              <a:t>erevna.minedu.gov.gr/</a:t>
            </a: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endParaRPr lang="el-GR" sz="28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900" b="1" dirty="0" smtClean="0">
                <a:solidFill>
                  <a:srgbClr val="C00000"/>
                </a:solidFill>
              </a:rPr>
              <a:t>					</a:t>
            </a:r>
          </a:p>
          <a:p>
            <a:pPr>
              <a:spcBef>
                <a:spcPts val="0"/>
              </a:spcBef>
              <a:buNone/>
            </a:pPr>
            <a:r>
              <a:rPr lang="en-US" sz="1900" b="1" dirty="0" smtClean="0">
                <a:solidFill>
                  <a:srgbClr val="C00000"/>
                </a:solidFill>
              </a:rPr>
              <a:t>						</a:t>
            </a:r>
            <a:r>
              <a:rPr lang="el-GR" sz="1800" b="1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				</a:t>
            </a:r>
            <a:r>
              <a:rPr lang="el-GR" sz="1800" b="1" dirty="0">
                <a:solidFill>
                  <a:srgbClr val="C00000"/>
                </a:solidFill>
              </a:rPr>
              <a:t> </a:t>
            </a:r>
            <a:r>
              <a:rPr lang="el-GR" sz="1800" b="1" dirty="0" smtClean="0">
                <a:solidFill>
                  <a:srgbClr val="C00000"/>
                </a:solidFill>
              </a:rPr>
              <a:t>      Δρ. Αγνή </a:t>
            </a:r>
            <a:r>
              <a:rPr lang="el-GR" sz="1800" b="1" dirty="0" err="1" smtClean="0">
                <a:solidFill>
                  <a:srgbClr val="C00000"/>
                </a:solidFill>
              </a:rPr>
              <a:t>Σπηλιώτη</a:t>
            </a:r>
            <a:endParaRPr lang="el-GR" sz="18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                                                  </a:t>
            </a:r>
            <a:r>
              <a:rPr lang="el-GR" sz="1800" b="1" dirty="0" smtClean="0">
                <a:solidFill>
                  <a:srgbClr val="C00000"/>
                </a:solidFill>
              </a:rPr>
              <a:t>  Προϊσταμένη Δ/</a:t>
            </a:r>
            <a:r>
              <a:rPr lang="el-GR" sz="1800" b="1" dirty="0" err="1" smtClean="0">
                <a:solidFill>
                  <a:srgbClr val="C00000"/>
                </a:solidFill>
              </a:rPr>
              <a:t>νσης</a:t>
            </a:r>
            <a:r>
              <a:rPr lang="el-GR" sz="1800" b="1" dirty="0" smtClean="0">
                <a:solidFill>
                  <a:srgbClr val="C00000"/>
                </a:solidFill>
              </a:rPr>
              <a:t> Σχεδιασμού &amp; Προγραμματισμού </a:t>
            </a:r>
          </a:p>
          <a:p>
            <a:pPr>
              <a:spcBef>
                <a:spcPts val="0"/>
              </a:spcBef>
              <a:buNone/>
            </a:pPr>
            <a:r>
              <a:rPr lang="el-GR" sz="1800" b="1" dirty="0" smtClean="0">
                <a:solidFill>
                  <a:srgbClr val="C00000"/>
                </a:solidFill>
              </a:rPr>
              <a:t>                                                               Πολιτικών &amp; Δράσεων ΕΤΑΚ</a:t>
            </a:r>
          </a:p>
          <a:p>
            <a:pPr>
              <a:spcBef>
                <a:spcPts val="0"/>
              </a:spcBef>
              <a:buNone/>
            </a:pPr>
            <a:r>
              <a:rPr lang="el-GR" sz="1800" b="1" dirty="0" smtClean="0">
                <a:solidFill>
                  <a:srgbClr val="C00000"/>
                </a:solidFill>
              </a:rPr>
              <a:t>                                                               ΓΓΕΤ</a:t>
            </a:r>
          </a:p>
          <a:p>
            <a:pPr>
              <a:spcBef>
                <a:spcPts val="0"/>
              </a:spcBef>
              <a:buNone/>
            </a:pPr>
            <a:r>
              <a:rPr lang="el-GR" sz="1800" b="1" i="1" dirty="0" smtClean="0">
                <a:solidFill>
                  <a:srgbClr val="C00000"/>
                </a:solidFill>
              </a:rPr>
              <a:t>                                                               </a:t>
            </a:r>
            <a:r>
              <a:rPr lang="en-US" sz="1800" b="1" i="1" dirty="0" err="1" smtClean="0">
                <a:solidFill>
                  <a:srgbClr val="C00000"/>
                </a:solidFill>
              </a:rPr>
              <a:t>aspi</a:t>
            </a:r>
            <a:r>
              <a:rPr lang="en-US" sz="1800" b="1" i="1" dirty="0" smtClean="0">
                <a:solidFill>
                  <a:srgbClr val="C00000"/>
                </a:solidFill>
              </a:rPr>
              <a:t> [at] gsrt.gr</a:t>
            </a:r>
            <a:endParaRPr lang="el-GR" sz="1800" b="1" i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l-GR" sz="18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						</a:t>
            </a:r>
            <a:r>
              <a:rPr lang="el-GR" sz="1800" b="1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						</a:t>
            </a:r>
            <a:r>
              <a:rPr lang="el-GR" sz="1800" b="1" dirty="0" smtClean="0">
                <a:solidFill>
                  <a:srgbClr val="C00000"/>
                </a:solidFill>
              </a:rPr>
              <a:t> </a:t>
            </a:r>
            <a:endParaRPr lang="el-GR" sz="1800" b="1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22</a:t>
            </a:fld>
            <a:endParaRPr kumimoji="0" lang="en-US" dirty="0"/>
          </a:p>
        </p:txBody>
      </p:sp>
      <p:pic>
        <p:nvPicPr>
          <p:cNvPr id="5" name="Picture 2" descr="λογότυπο ΓΓΕΤ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445224"/>
            <a:ext cx="1872208" cy="80792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89300" y="5445224"/>
            <a:ext cx="654508" cy="82044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304676"/>
            <a:ext cx="2088232" cy="63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http://oi67.tinypic.com/30uea9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503337"/>
            <a:ext cx="1872208" cy="47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Αποτέλεσμα εικόνας για Λογότυπο εσπα 2014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5760640"/>
            <a:ext cx="151216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87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l-GR" sz="3200" dirty="0" smtClean="0"/>
              <a:t>Εξέλιξη της υλοποίησης των δράσεων επενδυτικής προτεραιότητας 1α</a:t>
            </a:r>
            <a:endParaRPr lang="el-GR" sz="3200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299354"/>
              </p:ext>
            </p:extLst>
          </p:nvPr>
        </p:nvGraphicFramePr>
        <p:xfrm>
          <a:off x="611560" y="1700808"/>
          <a:ext cx="8424936" cy="3811258"/>
        </p:xfrm>
        <a:graphic>
          <a:graphicData uri="http://schemas.openxmlformats.org/drawingml/2006/table">
            <a:tbl>
              <a:tblPr firstCol="1" bandCol="1">
                <a:tableStyleId>{21E4AEA4-8DFA-4A89-87EB-49C32662AFE0}</a:tableStyleId>
              </a:tblPr>
              <a:tblGrid>
                <a:gridCol w="3555037"/>
                <a:gridCol w="1350914"/>
                <a:gridCol w="1066511"/>
                <a:gridCol w="1228338"/>
                <a:gridCol w="1224136"/>
              </a:tblGrid>
              <a:tr h="62224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</a:rPr>
                        <a:t>Τίτλος Δράσης</a:t>
                      </a:r>
                      <a:endParaRPr lang="el-GR" sz="16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Επενδυτική Προτεραιότητα</a:t>
                      </a:r>
                      <a:endParaRPr lang="el-GR" sz="1600" b="1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Εξειδίκευση (Δ.Δ €)</a:t>
                      </a:r>
                      <a:endParaRPr lang="el-GR" sz="1600" b="1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Προκήρυξη (Δ.Δ €)</a:t>
                      </a:r>
                      <a:endParaRPr lang="el-GR" sz="1600" b="1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</a:rPr>
                        <a:t>Εντάξεις (Δ.Δ €)</a:t>
                      </a:r>
                      <a:endParaRPr lang="el-GR" sz="16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224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u="none" strike="noStrike">
                          <a:effectLst/>
                        </a:rPr>
                        <a:t>Ενίσχυση Ερευνητικών Υποδομών Εθνικής Εμβέλειας (Α' Κύκλος)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1α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600" u="none" strike="noStrike">
                          <a:effectLst/>
                        </a:rPr>
                        <a:t>73.000.000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600" u="none" strike="noStrike">
                          <a:effectLst/>
                        </a:rPr>
                        <a:t>73.000.000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600" u="none" strike="noStrike" dirty="0">
                          <a:effectLst/>
                        </a:rPr>
                        <a:t>71.708.144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3337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u="none" strike="noStrike">
                          <a:effectLst/>
                        </a:rPr>
                        <a:t>Ενίσχυση Ερευνητικών Υποδομών Εθνικής Εμβέλειας (Β' Κύκλος-Πρόσκληση εκδήλωσης ενδιαφέροντος)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1α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600" u="none" strike="noStrike" dirty="0">
                          <a:effectLst/>
                        </a:rPr>
                        <a:t>2</a:t>
                      </a:r>
                      <a:r>
                        <a:rPr lang="el-GR" sz="1600" u="none" strike="noStrike" dirty="0" smtClean="0">
                          <a:effectLst/>
                        </a:rPr>
                        <a:t>0.000.000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600" u="none" strike="noStrike" dirty="0" smtClean="0">
                          <a:effectLst/>
                        </a:rPr>
                        <a:t>20.000.000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224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u="none" strike="noStrike" dirty="0">
                          <a:effectLst/>
                        </a:rPr>
                        <a:t>Δράση Στρατηγικής Ανάπτυξης Ερευνητικών </a:t>
                      </a:r>
                      <a:r>
                        <a:rPr lang="el-GR" sz="1600" u="none" strike="noStrike" dirty="0" smtClean="0">
                          <a:effectLst/>
                        </a:rPr>
                        <a:t>Φορέων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1α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600" u="none" strike="noStrike">
                          <a:effectLst/>
                        </a:rPr>
                        <a:t>31.860.000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600" u="none" strike="noStrike">
                          <a:effectLst/>
                        </a:rPr>
                        <a:t>31.860.000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600" u="none" strike="noStrike" dirty="0">
                          <a:effectLst/>
                        </a:rPr>
                        <a:t>30.324.368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890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u="none" strike="noStrike">
                          <a:effectLst/>
                        </a:rPr>
                        <a:t>Χρηματοδότηση </a:t>
                      </a:r>
                      <a:r>
                        <a:rPr lang="en-US" sz="1600" u="none" strike="noStrike">
                          <a:effectLst/>
                        </a:rPr>
                        <a:t>ERC Grant Schemes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1α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600" u="none" strike="noStrike">
                          <a:effectLst/>
                        </a:rPr>
                        <a:t>10.000.000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2246">
                <a:tc>
                  <a:txBody>
                    <a:bodyPr/>
                    <a:lstStyle/>
                    <a:p>
                      <a:pPr algn="l" fontAlgn="ctr"/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 dirty="0">
                          <a:effectLst/>
                        </a:rPr>
                        <a:t>1α Άθροισμα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600" b="1" u="none" strike="noStrike" dirty="0" smtClean="0">
                          <a:effectLst/>
                        </a:rPr>
                        <a:t>134.860.000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600" b="1" u="none" strike="noStrike" dirty="0" smtClean="0">
                          <a:effectLst/>
                        </a:rPr>
                        <a:t>124.860.000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600" b="1" u="none" strike="noStrike" dirty="0">
                          <a:effectLst/>
                        </a:rPr>
                        <a:t>102.032.512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3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Ε.Υ. - Α</a:t>
            </a:r>
            <a:r>
              <a:rPr lang="el-GR" dirty="0"/>
              <a:t>' </a:t>
            </a:r>
            <a:r>
              <a:rPr lang="el-GR" dirty="0" smtClean="0"/>
              <a:t>Φάση – Π/Υ </a:t>
            </a:r>
            <a:r>
              <a:rPr lang="el-GR" dirty="0"/>
              <a:t>ανά Περιφέρεια</a:t>
            </a:r>
          </a:p>
        </p:txBody>
      </p:sp>
      <p:graphicFrame>
        <p:nvGraphicFramePr>
          <p:cNvPr id="6" name="Γράφημα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301988"/>
              </p:ext>
            </p:extLst>
          </p:nvPr>
        </p:nvGraphicFramePr>
        <p:xfrm>
          <a:off x="179512" y="1124744"/>
          <a:ext cx="8867776" cy="614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2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Επενδυτική προτεραιότητα 1α</a:t>
            </a:r>
            <a:endParaRPr lang="el-GR" dirty="0"/>
          </a:p>
        </p:txBody>
      </p:sp>
      <p:graphicFrame>
        <p:nvGraphicFramePr>
          <p:cNvPr id="9" name="Γράφημα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38132"/>
              </p:ext>
            </p:extLst>
          </p:nvPr>
        </p:nvGraphicFramePr>
        <p:xfrm>
          <a:off x="0" y="1527647"/>
          <a:ext cx="9036496" cy="533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45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42137"/>
              </p:ext>
            </p:extLst>
          </p:nvPr>
        </p:nvGraphicFramePr>
        <p:xfrm>
          <a:off x="251519" y="1700806"/>
          <a:ext cx="8784977" cy="4836580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3114672"/>
                <a:gridCol w="2140582"/>
                <a:gridCol w="1202403"/>
                <a:gridCol w="1126122"/>
                <a:gridCol w="1201198"/>
              </a:tblGrid>
              <a:tr h="65232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Τίτλος </a:t>
                      </a:r>
                      <a:r>
                        <a:rPr lang="el-GR" sz="1400" u="none" strike="noStrike" dirty="0" smtClean="0">
                          <a:effectLst/>
                        </a:rPr>
                        <a:t>Δράσης</a:t>
                      </a:r>
                      <a:endParaRPr lang="el-GR" sz="14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 smtClean="0">
                          <a:effectLst/>
                        </a:rPr>
                        <a:t>Στάδιο Υλοποίησης</a:t>
                      </a:r>
                    </a:p>
                    <a:p>
                      <a:pPr algn="ctr" fontAlgn="ctr"/>
                      <a:r>
                        <a:rPr lang="el-GR" sz="1400" b="1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Νοέμβρης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2017</a:t>
                      </a:r>
                      <a:endParaRPr lang="el-GR" sz="14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Εξειδίκευση (Δ.Δ €)</a:t>
                      </a:r>
                      <a:endParaRPr lang="el-GR" sz="1400" b="1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Προκήρυξη (Δ.Δ €)</a:t>
                      </a:r>
                      <a:endParaRPr lang="el-GR" sz="1400" b="1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Εντάξεις </a:t>
                      </a:r>
                      <a:endParaRPr lang="el-GR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l-GR" sz="1400" u="none" strike="noStrike" dirty="0" smtClean="0">
                          <a:effectLst/>
                        </a:rPr>
                        <a:t>(</a:t>
                      </a:r>
                      <a:r>
                        <a:rPr lang="el-GR" sz="1400" u="none" strike="noStrike" dirty="0">
                          <a:effectLst/>
                        </a:rPr>
                        <a:t>Δ.Δ €)</a:t>
                      </a:r>
                      <a:endParaRPr lang="el-GR" sz="14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232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Δράση για την προαγωγή επιχειρηματικών επενδύσεων στην Έρευνα και Καινοτομία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Προσωρινός κατάλογος δικαιούχων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u="none" strike="noStrike" dirty="0">
                          <a:effectLst/>
                        </a:rPr>
                        <a:t>410.000.000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el-G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256.000.000</a:t>
                      </a:r>
                    </a:p>
                    <a:p>
                      <a:pPr algn="r" fontAlgn="ctr"/>
                      <a:r>
                        <a:rPr kumimoji="0" lang="el-G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+20%=</a:t>
                      </a:r>
                    </a:p>
                    <a:p>
                      <a:pPr algn="r" fontAlgn="ctr"/>
                      <a:r>
                        <a:rPr kumimoji="0" lang="el-GR" sz="14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307.200.000</a:t>
                      </a:r>
                      <a:endParaRPr kumimoji="0" lang="el-GR" sz="14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287.437.769</a:t>
                      </a:r>
                      <a:endParaRPr lang="el-GR" sz="14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232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>
                          <a:effectLst/>
                        </a:rPr>
                        <a:t>Καινοτομικά </a:t>
                      </a:r>
                      <a:r>
                        <a:rPr lang="en-US" sz="1400" u="none" strike="noStrike">
                          <a:effectLst/>
                        </a:rPr>
                        <a:t>clusters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 smtClean="0">
                          <a:effectLst/>
                        </a:rPr>
                        <a:t>Διαμόρφωση Αναλυτικής πρόσκλησης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u="none" strike="noStrike" dirty="0">
                          <a:effectLst/>
                        </a:rPr>
                        <a:t>24.000.000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 smtClean="0">
                          <a:effectLst/>
                        </a:rPr>
                        <a:t>1</a:t>
                      </a:r>
                      <a:r>
                        <a:rPr lang="el-GR" sz="1400" u="none" strike="noStrike" baseline="30000" dirty="0" smtClean="0">
                          <a:effectLst/>
                        </a:rPr>
                        <a:t>ο</a:t>
                      </a:r>
                      <a:r>
                        <a:rPr lang="el-GR" sz="1400" u="none" strike="noStrike" dirty="0" smtClean="0">
                          <a:effectLst/>
                        </a:rPr>
                        <a:t> 3-μηνο 2018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6657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 err="1">
                          <a:effectLst/>
                        </a:rPr>
                        <a:t>Τεχνοβλαστοί</a:t>
                      </a:r>
                      <a:r>
                        <a:rPr lang="el-GR" sz="1400" u="none" strike="noStrike" dirty="0">
                          <a:effectLst/>
                        </a:rPr>
                        <a:t> (</a:t>
                      </a:r>
                      <a:r>
                        <a:rPr lang="en-US" sz="1400" u="none" strike="noStrike" dirty="0">
                          <a:effectLst/>
                        </a:rPr>
                        <a:t>Spin off/Spin </a:t>
                      </a:r>
                      <a:r>
                        <a:rPr lang="en-US" sz="1400" u="none" strike="noStrike" dirty="0" smtClean="0">
                          <a:effectLst/>
                        </a:rPr>
                        <a:t>out/Start-ups</a:t>
                      </a:r>
                      <a:r>
                        <a:rPr lang="el-GR" sz="1400" u="none" strike="noStrike" dirty="0" smtClean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 smtClean="0">
                          <a:effectLst/>
                        </a:rPr>
                        <a:t>Διαμόρφωση Αναλυτικής πρόσκλησης </a:t>
                      </a:r>
                    </a:p>
                    <a:p>
                      <a:pPr algn="ctr" fontAlgn="ctr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u="none" strike="noStrike">
                          <a:effectLst/>
                        </a:rPr>
                        <a:t>35.000.000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 smtClean="0">
                          <a:effectLst/>
                        </a:rPr>
                        <a:t>2</a:t>
                      </a:r>
                      <a:r>
                        <a:rPr lang="el-GR" sz="1400" u="none" strike="noStrike" baseline="30000" dirty="0" smtClean="0">
                          <a:effectLst/>
                        </a:rPr>
                        <a:t>ο</a:t>
                      </a:r>
                      <a:r>
                        <a:rPr lang="el-GR" sz="1400" u="none" strike="noStrike" dirty="0" smtClean="0">
                          <a:effectLst/>
                        </a:rPr>
                        <a:t> 3-μηνο 2018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3690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Διμερείς Ε&amp;Τ Συνεργασίες  (Δράσεις για την Ευρωπαϊκή και Διεθνή δικτύωση των ερευνητικών ομάδων)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Προσωρινός κατάλογος δικαιούχων</a:t>
                      </a:r>
                      <a:endParaRPr lang="el-G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(Γερμανία – Ρωσία)</a:t>
                      </a:r>
                      <a:endParaRPr lang="el-G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u="none" strike="noStrike">
                          <a:effectLst/>
                        </a:rPr>
                        <a:t>50.000.000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u="none" strike="noStrike">
                          <a:effectLst/>
                        </a:rPr>
                        <a:t>15.500.000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9.870.649</a:t>
                      </a:r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ERANETs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 smtClean="0">
                          <a:effectLst/>
                        </a:rPr>
                        <a:t>Αποφάσεις ένταξης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u="none" strike="noStrike" dirty="0">
                          <a:effectLst/>
                        </a:rPr>
                        <a:t>25.000.000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u="none" strike="noStrike">
                          <a:effectLst/>
                        </a:rPr>
                        <a:t>4.500.000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3.099.921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069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l-GR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Αξιοποίηση Ακαδημαϊκού και Ερευνητικού Αποτελέσματος» (</a:t>
                      </a:r>
                      <a:r>
                        <a:rPr kumimoji="0" lang="el-GR" sz="1400" b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ΤΤΟs</a:t>
                      </a:r>
                      <a:r>
                        <a:rPr kumimoji="0" lang="el-GR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Προς έγκριση από Ε.Π (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.000.000€)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l-GR" sz="3200" dirty="0" smtClean="0"/>
              <a:t>Εξέλιξη της υλοποίησης των δράσεων της </a:t>
            </a:r>
            <a:br>
              <a:rPr lang="el-GR" sz="3200" dirty="0" smtClean="0"/>
            </a:br>
            <a:r>
              <a:rPr lang="el-GR" sz="3200" dirty="0" smtClean="0"/>
              <a:t>Επενδυτικής προτεραιότητας 1β (1/2)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2790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58277"/>
              </p:ext>
            </p:extLst>
          </p:nvPr>
        </p:nvGraphicFramePr>
        <p:xfrm>
          <a:off x="251519" y="1700806"/>
          <a:ext cx="8784977" cy="4196884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3114672"/>
                <a:gridCol w="2140582"/>
                <a:gridCol w="1202403"/>
                <a:gridCol w="1126122"/>
                <a:gridCol w="1201198"/>
              </a:tblGrid>
              <a:tr h="65232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Τίτλος </a:t>
                      </a:r>
                      <a:r>
                        <a:rPr lang="el-GR" sz="1400" u="none" strike="noStrike" dirty="0" smtClean="0">
                          <a:effectLst/>
                        </a:rPr>
                        <a:t>Δράσης</a:t>
                      </a:r>
                      <a:endParaRPr lang="el-GR" sz="14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 smtClean="0">
                          <a:effectLst/>
                        </a:rPr>
                        <a:t>Στάδιο Υλοποίησης</a:t>
                      </a:r>
                    </a:p>
                    <a:p>
                      <a:pPr algn="ctr" fontAlgn="ctr"/>
                      <a:r>
                        <a:rPr lang="el-GR" sz="1400" b="1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Νοέμβρης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 2017</a:t>
                      </a:r>
                      <a:endParaRPr lang="el-GR" sz="14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Εξειδίκευση (Δ.Δ €)</a:t>
                      </a:r>
                      <a:endParaRPr lang="el-GR" sz="1400" b="1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Προκήρυξη (Δ.Δ €)</a:t>
                      </a:r>
                      <a:endParaRPr lang="el-GR" sz="1400" b="1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Εντάξεις </a:t>
                      </a:r>
                      <a:endParaRPr lang="el-GR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l-GR" sz="1400" u="none" strike="noStrike" dirty="0" smtClean="0">
                          <a:effectLst/>
                        </a:rPr>
                        <a:t>(</a:t>
                      </a:r>
                      <a:r>
                        <a:rPr lang="el-GR" sz="1400" u="none" strike="noStrike" dirty="0">
                          <a:effectLst/>
                        </a:rPr>
                        <a:t>Δ.Δ €)</a:t>
                      </a:r>
                      <a:endParaRPr lang="el-GR" sz="14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232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Χρηματοδότηση επιχειρήσεων που έχουν λάβει Seal of Excellence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 smtClean="0">
                          <a:effectLst/>
                        </a:rPr>
                        <a:t>Διαμόρφωση Αναλυτικής πρόσκλησης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u="none" strike="noStrike">
                          <a:effectLst/>
                        </a:rPr>
                        <a:t>50.000.000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 smtClean="0">
                          <a:effectLst/>
                        </a:rPr>
                        <a:t>1</a:t>
                      </a:r>
                      <a:r>
                        <a:rPr lang="el-GR" sz="1400" u="none" strike="noStrike" baseline="30000" dirty="0" smtClean="0">
                          <a:effectLst/>
                        </a:rPr>
                        <a:t>ο</a:t>
                      </a:r>
                      <a:r>
                        <a:rPr lang="el-GR" sz="1400" u="none" strike="noStrike" dirty="0" smtClean="0">
                          <a:effectLst/>
                        </a:rPr>
                        <a:t> 3-μηνο 2018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232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>
                          <a:effectLst/>
                        </a:rPr>
                        <a:t>Ειδικές δράσεις στους τομείς των Υδατοκαλλιεργειών, Βιομηχανικών Υλικών και Πολιτισμού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 smtClean="0">
                          <a:effectLst/>
                        </a:rPr>
                        <a:t>Ανοιχτή πρόσκληση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u="none" strike="noStrike">
                          <a:effectLst/>
                        </a:rPr>
                        <a:t>24.250.000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u="none" strike="noStrike">
                          <a:effectLst/>
                        </a:rPr>
                        <a:t>24.250.000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232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Κέντρα Ικανότητας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 smtClean="0">
                          <a:effectLst/>
                        </a:rPr>
                        <a:t>Διαμόρφωση Αναλυτικής πρόσκλησης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u="none" strike="noStrike">
                          <a:effectLst/>
                        </a:rPr>
                        <a:t>30.000.000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 smtClean="0">
                          <a:effectLst/>
                        </a:rPr>
                        <a:t>2</a:t>
                      </a:r>
                      <a:r>
                        <a:rPr lang="el-GR" sz="1400" u="none" strike="noStrike" baseline="30000" dirty="0" smtClean="0">
                          <a:effectLst/>
                        </a:rPr>
                        <a:t>ο</a:t>
                      </a:r>
                      <a:r>
                        <a:rPr lang="el-GR" sz="1400" u="none" strike="noStrike" dirty="0" smtClean="0">
                          <a:effectLst/>
                        </a:rPr>
                        <a:t> 3-μηνο 2018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232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Εγκατάσταση Μηχανισμού Παρακολούθησης της υλοποίησης της </a:t>
                      </a:r>
                      <a:r>
                        <a:rPr lang="el-GR" sz="1400" u="none" strike="noStrike" dirty="0" smtClean="0">
                          <a:effectLst/>
                        </a:rPr>
                        <a:t>RIS3 </a:t>
                      </a:r>
                      <a:r>
                        <a:rPr lang="el-GR" sz="1400" u="none" strike="noStrike" dirty="0">
                          <a:effectLst/>
                        </a:rPr>
                        <a:t>- Συλλογή &amp; επεξεργασία δεικτών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 smtClean="0">
                          <a:effectLst/>
                        </a:rPr>
                        <a:t>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u="none" strike="noStrike" dirty="0">
                          <a:effectLst/>
                        </a:rPr>
                        <a:t>4.425.000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u="none" strike="noStrike">
                          <a:effectLst/>
                        </a:rPr>
                        <a:t>4.425.000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4.425.000</a:t>
                      </a:r>
                      <a:endParaRPr lang="el-G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069">
                <a:tc>
                  <a:txBody>
                    <a:bodyPr/>
                    <a:lstStyle/>
                    <a:p>
                      <a:pPr algn="l" fontAlgn="ctr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1β Άθροισμα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b="1" u="none" strike="noStrike" dirty="0">
                          <a:effectLst/>
                        </a:rPr>
                        <a:t>652.675.000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400" b="1" u="none" strike="noStrike" dirty="0" smtClean="0">
                          <a:effectLst/>
                        </a:rPr>
                        <a:t>355.875.000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7.524.921</a:t>
                      </a:r>
                      <a:endParaRPr lang="el-GR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304.833.339</a:t>
                      </a:r>
                    </a:p>
                  </a:txBody>
                  <a:tcPr marL="9525" marR="9525" marT="9525" marB="0" anchor="ctr"/>
                </a:tc>
              </a:tr>
              <a:tr h="438069">
                <a:tc>
                  <a:txBody>
                    <a:bodyPr/>
                    <a:lstStyle/>
                    <a:p>
                      <a:pPr algn="l" fontAlgn="ctr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 dirty="0">
                          <a:effectLst/>
                        </a:rPr>
                        <a:t>Γενικό Άθροισμα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600" b="1" u="none" strike="noStrike" dirty="0" smtClean="0">
                          <a:effectLst/>
                        </a:rPr>
                        <a:t>787.535.000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600" b="1" u="none" strike="noStrike" dirty="0" smtClean="0">
                          <a:effectLst/>
                        </a:rPr>
                        <a:t>480.735.000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109.557.433</a:t>
                      </a:r>
                    </a:p>
                    <a:p>
                      <a:pPr algn="r" fontAlgn="ctr"/>
                      <a:r>
                        <a:rPr lang="el-GR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406.865.851</a:t>
                      </a:r>
                      <a:endParaRPr lang="el-G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l-GR" sz="3200" dirty="0" smtClean="0"/>
              <a:t>Εξέλιξη της υλοποίησης των δράσεων της </a:t>
            </a:r>
            <a:br>
              <a:rPr lang="el-GR" sz="3200" dirty="0" smtClean="0"/>
            </a:br>
            <a:r>
              <a:rPr lang="el-GR" sz="3200" dirty="0" smtClean="0"/>
              <a:t>Επενδυτικής προτεραιότητας 1β (2/2)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8150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Ερευνώ – Δημιουργώ – Καινοτομώ</a:t>
            </a:r>
            <a:br>
              <a:rPr lang="el-GR" dirty="0" smtClean="0"/>
            </a:br>
            <a:r>
              <a:rPr lang="el-GR" sz="3100" dirty="0"/>
              <a:t>Ενιαία Δράση Κρατικών Ενισχύσεων</a:t>
            </a:r>
            <a:br>
              <a:rPr lang="el-GR" sz="3100" dirty="0"/>
            </a:b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1534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/>
              <a:t>Προκήρυξη Α΄ Κύκλου</a:t>
            </a:r>
          </a:p>
          <a:p>
            <a:endParaRPr lang="el-GR" dirty="0" smtClean="0"/>
          </a:p>
          <a:p>
            <a:endParaRPr lang="el-G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4778608"/>
              </p:ext>
            </p:extLst>
          </p:nvPr>
        </p:nvGraphicFramePr>
        <p:xfrm>
          <a:off x="323528" y="2204864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2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/>
              <a:t>Υποβληθείσες προτάσεις ανά τομέα στο «Ερευνώ - Δημιουργώ -  Καινοτομώ»</a:t>
            </a:r>
            <a:endParaRPr lang="el-GR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916191"/>
              </p:ext>
            </p:extLst>
          </p:nvPr>
        </p:nvGraphicFramePr>
        <p:xfrm>
          <a:off x="539552" y="1412776"/>
          <a:ext cx="81534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787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2511</TotalTime>
  <Words>1045</Words>
  <Application>Microsoft Office PowerPoint</Application>
  <PresentationFormat>On-screen Show (4:3)</PresentationFormat>
  <Paragraphs>252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Διάμεσος</vt:lpstr>
      <vt:lpstr>PowerPoint Presentation</vt:lpstr>
      <vt:lpstr>Επενδυτική προτεραιότητα 1α</vt:lpstr>
      <vt:lpstr>Εξέλιξη της υλοποίησης των δράσεων επενδυτικής προτεραιότητας 1α</vt:lpstr>
      <vt:lpstr>Ε.Υ. - Α' Φάση – Π/Υ ανά Περιφέρεια</vt:lpstr>
      <vt:lpstr>Επενδυτική προτεραιότητα 1α</vt:lpstr>
      <vt:lpstr>Εξέλιξη της υλοποίησης των δράσεων της  Επενδυτικής προτεραιότητας 1β (1/2)</vt:lpstr>
      <vt:lpstr>Εξέλιξη της υλοποίησης των δράσεων της  Επενδυτικής προτεραιότητας 1β (2/2)</vt:lpstr>
      <vt:lpstr>Ερευνώ – Δημιουργώ – Καινοτομώ Ενιαία Δράση Κρατικών Ενισχύσεων </vt:lpstr>
      <vt:lpstr>Υποβληθείσες προτάσεις ανά τομέα στο «Ερευνώ - Δημιουργώ -  Καινοτομώ»</vt:lpstr>
      <vt:lpstr>Ερευνώ – Δημιουργώ – Καινοτομώ Γ΄ τροποποίηση πρόσκλησης </vt:lpstr>
      <vt:lpstr>Υποβληθείσες προτάσεις ανά Περιφέρεια στο «Ερευνώ - Δημιουργώ -  Καινοτομώ»</vt:lpstr>
      <vt:lpstr>Εγκεκριμένες προτάσεις (δδ) ανά Περιφέρεια στο «Ερευνώ – Δημιουργώ –Καινοτομώ»</vt:lpstr>
      <vt:lpstr>Ειδικές Δράσεις σε επιλεγμένους τομείς</vt:lpstr>
      <vt:lpstr>Διμερείς Συνεργασίες  Υποβληθείσες προτάσεις – Αιτούμενη Δ.Δ.  </vt:lpstr>
      <vt:lpstr>Διμερείς Συνεργασίες  Εγκεκριμένες προτάσεις - Δ.Δ.  </vt:lpstr>
      <vt:lpstr>Υποβολή &amp; Ένταξη ERANets</vt:lpstr>
      <vt:lpstr>  Mηχανισμός Παρακολούθησης RIS3</vt:lpstr>
      <vt:lpstr>Μητρώο Πιστοποιημένων Αξιολογητών</vt:lpstr>
      <vt:lpstr>3ος Κύκλος Επιχειρηματικής Ανακάλυψης, Ενεργοποίηση Πλατφορμών Καινοτομίας (1)</vt:lpstr>
      <vt:lpstr>3η συνεδρίαση Συμβουλευτικής Επιτροπής ΤΠΕ – 23/11/2017</vt:lpstr>
      <vt:lpstr>3ος Κύκλος Επιχειρηματικής Ανακάλυψης, Ενεργοποίηση Πλατφορμών Καινοτομίας (2)</vt:lpstr>
      <vt:lpstr> Πληροφορίες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Βασίλης Γογγολίδης</dc:creator>
  <cp:lastModifiedBy>Agni Spilioti</cp:lastModifiedBy>
  <cp:revision>252</cp:revision>
  <cp:lastPrinted>2017-11-28T12:01:57Z</cp:lastPrinted>
  <dcterms:created xsi:type="dcterms:W3CDTF">2015-10-30T06:57:28Z</dcterms:created>
  <dcterms:modified xsi:type="dcterms:W3CDTF">2017-11-28T14:14:31Z</dcterms:modified>
</cp:coreProperties>
</file>